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Roboto"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hz584AcstHumWedQsWAUWBTYUC1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D14BC7-B929-476F-A5FB-AFCE1094C1E8}" v="2" dt="2025-10-22T14:11:14.5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1" d="100"/>
          <a:sy n="151" d="100"/>
        </p:scale>
        <p:origin x="65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customschemas.google.com/relationships/presentationmetadata" Target="metadata"/><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 Heim" userId="7952b600-6c29-48a9-9dea-20f30a9e8a76" providerId="ADAL" clId="{8E0BCA9A-6E90-4F1B-8515-DE1E38722C3D}"/>
    <pc:docChg chg="modSld">
      <pc:chgData name="Ash Heim" userId="7952b600-6c29-48a9-9dea-20f30a9e8a76" providerId="ADAL" clId="{8E0BCA9A-6E90-4F1B-8515-DE1E38722C3D}" dt="2025-10-22T14:11:33.474" v="41" actId="13926"/>
      <pc:docMkLst>
        <pc:docMk/>
      </pc:docMkLst>
      <pc:sldChg chg="modSp mod">
        <pc:chgData name="Ash Heim" userId="7952b600-6c29-48a9-9dea-20f30a9e8a76" providerId="ADAL" clId="{8E0BCA9A-6E90-4F1B-8515-DE1E38722C3D}" dt="2025-10-22T14:11:33.474" v="41" actId="13926"/>
        <pc:sldMkLst>
          <pc:docMk/>
          <pc:sldMk cId="0" sldId="259"/>
        </pc:sldMkLst>
        <pc:spChg chg="mod">
          <ac:chgData name="Ash Heim" userId="7952b600-6c29-48a9-9dea-20f30a9e8a76" providerId="ADAL" clId="{8E0BCA9A-6E90-4F1B-8515-DE1E38722C3D}" dt="2025-10-22T14:11:33.474" v="41" actId="13926"/>
          <ac:spMkLst>
            <pc:docMk/>
            <pc:sldMk cId="0" sldId="259"/>
            <ac:spMk id="8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effectiveness.w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b="1">
                <a:highlight>
                  <a:srgbClr val="FFFF00"/>
                </a:highlight>
              </a:rPr>
              <a:t>KN</a:t>
            </a:r>
            <a:r>
              <a:rPr lang="en-US" sz="1100" b="1"/>
              <a:t> 2 min Introduction: </a:t>
            </a:r>
            <a:r>
              <a:rPr lang="en-US" sz="1200" b="0" i="0" u="none" strike="noStrike">
                <a:solidFill>
                  <a:schemeClr val="dk1"/>
                </a:solidFill>
                <a:latin typeface="Arial"/>
                <a:ea typeface="Arial"/>
                <a:cs typeface="Arial"/>
                <a:sym typeface="Arial"/>
              </a:rPr>
              <a:t>Thank you to organizers for inviting us, </a:t>
            </a:r>
            <a:r>
              <a:rPr lang="en-US"/>
              <a:t>We introduce ourselves,</a:t>
            </a:r>
            <a:r>
              <a:rPr lang="en-US" sz="1200" b="0" i="0" u="none" strike="noStrike">
                <a:solidFill>
                  <a:schemeClr val="dk1"/>
                </a:solidFill>
                <a:latin typeface="Arial"/>
                <a:ea typeface="Arial"/>
                <a:cs typeface="Arial"/>
                <a:sym typeface="Arial"/>
              </a:rPr>
              <a:t>  </a:t>
            </a:r>
            <a:endParaRPr sz="1200" b="0" i="0" u="none" strike="noStrike">
              <a:solidFill>
                <a:schemeClr val="dk1"/>
              </a:solidFill>
              <a:latin typeface="Arial"/>
              <a:ea typeface="Arial"/>
              <a:cs typeface="Arial"/>
              <a:sym typeface="Arial"/>
            </a:endParaRPr>
          </a:p>
          <a:p>
            <a:pPr marL="0" lvl="0" indent="0" algn="l" rtl="0">
              <a:spcBef>
                <a:spcPts val="0"/>
              </a:spcBef>
              <a:spcAft>
                <a:spcPts val="0"/>
              </a:spcAft>
              <a:buNone/>
            </a:pPr>
            <a:r>
              <a:rPr lang="en-US" sz="1200" b="1" i="0" u="none" strike="noStrike">
                <a:solidFill>
                  <a:schemeClr val="dk1"/>
                </a:solidFill>
                <a:highlight>
                  <a:srgbClr val="FFFF00"/>
                </a:highlight>
              </a:rPr>
              <a:t>CP 3 min </a:t>
            </a:r>
            <a:r>
              <a:rPr lang="en-US" sz="1200" b="0" i="0" u="none" strike="noStrike">
                <a:solidFill>
                  <a:schemeClr val="dk1"/>
                </a:solidFill>
                <a:latin typeface="Arial"/>
                <a:ea typeface="Arial"/>
                <a:cs typeface="Arial"/>
                <a:sym typeface="Arial"/>
              </a:rPr>
              <a:t>land acknowledgement</a:t>
            </a:r>
            <a:r>
              <a:rPr lang="en-US"/>
              <a:t>: </a:t>
            </a:r>
            <a:r>
              <a:rPr lang="en-US" sz="1100" i="1"/>
              <a:t>No matter where we are at this moment, we acknowledge that we are sharing the traditional lands with the first nations that lived here before us. We are thankful for the opportunity to work, study and learn on these lands. </a:t>
            </a:r>
            <a:endParaRPr/>
          </a:p>
        </p:txBody>
      </p:sp>
      <p:sp>
        <p:nvSpPr>
          <p:cNvPr id="57" name="Google Shape;5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100" b="1">
                <a:highlight>
                  <a:srgbClr val="FFFF00"/>
                </a:highlight>
              </a:rPr>
              <a:t>CP</a:t>
            </a:r>
            <a:r>
              <a:rPr lang="en-US" sz="1100" b="1"/>
              <a:t> 10 min </a:t>
            </a:r>
            <a:r>
              <a:rPr lang="en-US" sz="1100"/>
              <a:t>Share e</a:t>
            </a:r>
            <a:r>
              <a:rPr lang="en-US" sz="1200" b="0" i="0" u="none" strike="noStrike">
                <a:solidFill>
                  <a:schemeClr val="dk1"/>
                </a:solidFill>
                <a:latin typeface="Arial"/>
                <a:ea typeface="Arial"/>
                <a:cs typeface="Arial"/>
                <a:sym typeface="Arial"/>
              </a:rPr>
              <a:t>xamples </a:t>
            </a:r>
            <a:r>
              <a:rPr lang="en-US"/>
              <a:t>if</a:t>
            </a:r>
            <a:r>
              <a:rPr lang="en-US" sz="1200" b="0" i="0" u="none" strike="noStrike">
                <a:solidFill>
                  <a:schemeClr val="dk1"/>
                </a:solidFill>
                <a:latin typeface="Arial"/>
                <a:ea typeface="Arial"/>
                <a:cs typeface="Arial"/>
                <a:sym typeface="Arial"/>
              </a:rPr>
              <a:t> not mentioned: </a:t>
            </a:r>
            <a:r>
              <a:rPr lang="en-US"/>
              <a:t>observation of TAs in action, feedback from students and others (supervisors, instructors), </a:t>
            </a:r>
            <a:r>
              <a:rPr lang="en-US" sz="1200" b="0" i="0" u="none" strike="noStrike">
                <a:solidFill>
                  <a:schemeClr val="dk1"/>
                </a:solidFill>
                <a:latin typeface="Arial"/>
                <a:ea typeface="Arial"/>
                <a:cs typeface="Arial"/>
                <a:sym typeface="Arial"/>
              </a:rPr>
              <a:t>GTA focus groups, </a:t>
            </a:r>
            <a:r>
              <a:rPr lang="en-US"/>
              <a:t> survey GTAs (copy chat onto slide or other doc to be retrieved later)</a:t>
            </a:r>
            <a:endParaRPr/>
          </a:p>
        </p:txBody>
      </p:sp>
      <p:sp>
        <p:nvSpPr>
          <p:cNvPr id="133" name="Google Shape;13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b="1">
                <a:highlight>
                  <a:srgbClr val="FFFF00"/>
                </a:highlight>
              </a:rPr>
              <a:t>KN</a:t>
            </a:r>
            <a:r>
              <a:rPr lang="en-US" sz="1100" b="1"/>
              <a:t>  10 min </a:t>
            </a:r>
            <a:r>
              <a:rPr lang="en-US" sz="1100"/>
              <a:t>Evidence often needed to justify programs.</a:t>
            </a:r>
            <a:r>
              <a:rPr lang="en-US" sz="1100" b="1"/>
              <a:t> </a:t>
            </a:r>
            <a:r>
              <a:rPr lang="en-US"/>
              <a:t>Anecdotal evidence is useful, but research, especially if published in a peer reviewed journal provides further support for your efforts.</a:t>
            </a:r>
            <a:endParaRPr/>
          </a:p>
          <a:p>
            <a:pPr marL="0" lvl="0" indent="0" algn="l" rtl="0">
              <a:lnSpc>
                <a:spcPct val="115000"/>
              </a:lnSpc>
              <a:spcBef>
                <a:spcPts val="1200"/>
              </a:spcBef>
              <a:spcAft>
                <a:spcPts val="1200"/>
              </a:spcAft>
              <a:buClr>
                <a:schemeClr val="dk1"/>
              </a:buClr>
              <a:buSzPts val="1100"/>
              <a:buFont typeface="Arial"/>
              <a:buNone/>
            </a:pPr>
            <a:r>
              <a:rPr lang="en-US"/>
              <a:t>If there is time, ask what form education research takes and what elements are necessary.</a:t>
            </a:r>
            <a:r>
              <a:rPr lang="en-US" b="1"/>
              <a:t> </a:t>
            </a:r>
            <a:r>
              <a:rPr lang="en-US" i="1"/>
              <a:t>Ask if any in the audience have already contributed to the literature.</a:t>
            </a:r>
            <a:endParaRPr i="1"/>
          </a:p>
        </p:txBody>
      </p:sp>
      <p:sp>
        <p:nvSpPr>
          <p:cNvPr id="140" name="Google Shape;14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8e6cb4a91e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highlight>
                  <a:srgbClr val="FFFF00"/>
                </a:highlight>
              </a:rPr>
              <a:t>KN </a:t>
            </a:r>
            <a:r>
              <a:rPr lang="en-US"/>
              <a:t>Review</a:t>
            </a:r>
            <a:endParaRPr/>
          </a:p>
        </p:txBody>
      </p:sp>
      <p:sp>
        <p:nvSpPr>
          <p:cNvPr id="146" name="Google Shape;146;g38e6cb4a91e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8e4956e2c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highlight>
                  <a:srgbClr val="FFFF00"/>
                </a:highlight>
              </a:rPr>
              <a:t>KN</a:t>
            </a:r>
            <a:r>
              <a:rPr lang="en-US"/>
              <a:t> Review</a:t>
            </a:r>
            <a:endParaRPr/>
          </a:p>
        </p:txBody>
      </p:sp>
      <p:sp>
        <p:nvSpPr>
          <p:cNvPr id="153" name="Google Shape;153;g38e4956e2c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8e4956e2c3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highlight>
                  <a:srgbClr val="FFFF00"/>
                </a:highlight>
              </a:rPr>
              <a:t>KN</a:t>
            </a:r>
            <a:r>
              <a:rPr lang="en-US"/>
              <a:t> Review</a:t>
            </a:r>
            <a:endParaRPr/>
          </a:p>
        </p:txBody>
      </p:sp>
      <p:sp>
        <p:nvSpPr>
          <p:cNvPr id="160" name="Google Shape;160;g38e4956e2c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8e4956e2c3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highlight>
                  <a:srgbClr val="FFFF00"/>
                </a:highlight>
              </a:rPr>
              <a:t>KN</a:t>
            </a:r>
            <a:r>
              <a:rPr lang="en-US"/>
              <a:t> Review</a:t>
            </a:r>
            <a:endParaRPr/>
          </a:p>
        </p:txBody>
      </p:sp>
      <p:sp>
        <p:nvSpPr>
          <p:cNvPr id="167" name="Google Shape;167;g38e4956e2c3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highlight>
                  <a:srgbClr val="FFFF00"/>
                </a:highlight>
              </a:rPr>
              <a:t>KN</a:t>
            </a:r>
            <a:r>
              <a:rPr lang="en-US"/>
              <a:t> Briefly review each : Mewis - developed survey quantitative data collection</a:t>
            </a:r>
            <a:endParaRPr/>
          </a:p>
          <a:p>
            <a:pPr marL="0" lvl="0" indent="0" algn="l" rtl="0">
              <a:spcBef>
                <a:spcPts val="0"/>
              </a:spcBef>
              <a:spcAft>
                <a:spcPts val="0"/>
              </a:spcAft>
              <a:buNone/>
            </a:pPr>
            <a:r>
              <a:rPr lang="en-US"/>
              <a:t>Sadera - qualitative data from interviews. Both formats provide valuable insights into different strategies and their </a:t>
            </a:r>
            <a:r>
              <a:rPr lang="en-US">
                <a:uFill>
                  <a:noFill/>
                </a:uFill>
                <a:hlinkClick r:id="rId3"/>
              </a:rPr>
              <a:t>effectiveness. </a:t>
            </a:r>
            <a:endParaRPr/>
          </a:p>
          <a:p>
            <a:pPr marL="0" lvl="0" indent="0" algn="l" rtl="0">
              <a:spcBef>
                <a:spcPts val="0"/>
              </a:spcBef>
              <a:spcAft>
                <a:spcPts val="0"/>
              </a:spcAft>
              <a:buNone/>
            </a:pPr>
            <a:r>
              <a:rPr lang="en-US">
                <a:uFill>
                  <a:noFill/>
                </a:uFill>
                <a:hlinkClick r:id="rId3"/>
              </a:rPr>
              <a:t>We</a:t>
            </a:r>
            <a:r>
              <a:rPr lang="en-US"/>
              <a:t> have provided other references at the end of the PPT that may be helpful.</a:t>
            </a:r>
            <a:endParaRPr/>
          </a:p>
        </p:txBody>
      </p:sp>
      <p:sp>
        <p:nvSpPr>
          <p:cNvPr id="174" name="Google Shape;17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8db685dea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8db685dea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highlight>
                  <a:srgbClr val="FFFF00"/>
                </a:highlight>
              </a:rPr>
              <a:t>KN </a:t>
            </a:r>
            <a:r>
              <a:rPr lang="en-US" sz="1100" b="1"/>
              <a:t>5 min </a:t>
            </a:r>
            <a:r>
              <a:rPr lang="en-US"/>
              <a:t>Review these. Our message is that TA training is valuable, It is important to measure effectiveness - to identify areas needing improvement, research provides evidence for future funding and further program development. </a:t>
            </a:r>
            <a:endParaRPr/>
          </a:p>
        </p:txBody>
      </p:sp>
      <p:sp>
        <p:nvSpPr>
          <p:cNvPr id="183" name="Google Shape;183;g38db685dea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US" sz="1100" b="1">
                <a:highlight>
                  <a:srgbClr val="FFFF00"/>
                </a:highlight>
              </a:rPr>
              <a:t>KN </a:t>
            </a:r>
            <a:r>
              <a:rPr lang="en-US"/>
              <a:t>Ask them to consider their main take-aways. </a:t>
            </a:r>
            <a:endParaRPr/>
          </a:p>
        </p:txBody>
      </p:sp>
      <p:sp>
        <p:nvSpPr>
          <p:cNvPr id="189" name="Google Shape;18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highlight>
                  <a:srgbClr val="FFFF00"/>
                </a:highlight>
              </a:rPr>
              <a:t>KN</a:t>
            </a:r>
            <a:r>
              <a:rPr lang="en-US"/>
              <a:t> We also thank all the GTAs we have encountered over the years of our work in BioTAP at UBC</a:t>
            </a:r>
            <a:endParaRPr/>
          </a:p>
        </p:txBody>
      </p:sp>
      <p:sp>
        <p:nvSpPr>
          <p:cNvPr id="196" name="Google Shape;19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457200" algn="l" rtl="0">
              <a:lnSpc>
                <a:spcPct val="115000"/>
              </a:lnSpc>
              <a:spcBef>
                <a:spcPts val="1200"/>
              </a:spcBef>
              <a:spcAft>
                <a:spcPts val="1200"/>
              </a:spcAft>
              <a:buSzPts val="1100"/>
              <a:buNone/>
            </a:pPr>
            <a:r>
              <a:rPr lang="en-US" sz="1100">
                <a:highlight>
                  <a:srgbClr val="FFFF00"/>
                </a:highlight>
              </a:rPr>
              <a:t>CP</a:t>
            </a:r>
            <a:r>
              <a:rPr lang="en-US" sz="1100"/>
              <a:t> Type in the chat. Acknowledge expectations and we will attempt to address most</a:t>
            </a:r>
            <a:endParaRPr/>
          </a:p>
        </p:txBody>
      </p:sp>
      <p:sp>
        <p:nvSpPr>
          <p:cNvPr id="67" name="Google Shape;6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8f13cf5829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additional references - just a few recent ones, show some of the current areas of research  will be available with the the posted slides.</a:t>
            </a:r>
            <a:endParaRPr/>
          </a:p>
        </p:txBody>
      </p:sp>
      <p:sp>
        <p:nvSpPr>
          <p:cNvPr id="206" name="Google Shape;206;g38f13cf5829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8f29fa4d98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8f29fa4d98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g38f29fa4d98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88b65f7ca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88b65f7ca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highlight>
                  <a:srgbClr val="FFFF00"/>
                </a:highlight>
              </a:rPr>
              <a:t>CP</a:t>
            </a:r>
            <a:r>
              <a:rPr lang="en-US"/>
              <a:t> Review these</a:t>
            </a:r>
            <a:endParaRPr/>
          </a:p>
        </p:txBody>
      </p:sp>
      <p:sp>
        <p:nvSpPr>
          <p:cNvPr id="75" name="Google Shape;75;g388b65f7cae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8f13cf582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US" sz="1100" b="1">
                <a:highlight>
                  <a:srgbClr val="FFFF00"/>
                </a:highlight>
              </a:rPr>
              <a:t>CP</a:t>
            </a:r>
            <a:r>
              <a:rPr lang="en-US" sz="1100" b="1"/>
              <a:t> 5 min </a:t>
            </a:r>
            <a:r>
              <a:rPr lang="en-US" sz="1100"/>
              <a:t>Recognizing that GTA training is important.</a:t>
            </a:r>
            <a:r>
              <a:rPr lang="en-US" sz="1100" b="1"/>
              <a:t> </a:t>
            </a:r>
            <a:r>
              <a:rPr lang="en-US" sz="1100"/>
              <a:t>Discuss as one large group. Scribe onto slide or a Google doc that will be shared in each room. Add other items from the Stat paper if missed.</a:t>
            </a:r>
            <a:endParaRPr/>
          </a:p>
        </p:txBody>
      </p:sp>
      <p:sp>
        <p:nvSpPr>
          <p:cNvPr id="81" name="Google Shape;81;g38f13cf582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US" sz="1100" b="1">
                <a:highlight>
                  <a:srgbClr val="FFFF00"/>
                </a:highlight>
              </a:rPr>
              <a:t>CP</a:t>
            </a:r>
            <a:r>
              <a:rPr lang="en-US" sz="1100" b="1"/>
              <a:t> 2 min </a:t>
            </a:r>
            <a:r>
              <a:rPr lang="en-US" sz="1100"/>
              <a:t>Give an overview of the activity.</a:t>
            </a:r>
            <a:r>
              <a:rPr lang="en-US"/>
              <a:t> Choose a topic from the list, think of ways to implement the topic, what issues might arise, and how would you deal with these.</a:t>
            </a:r>
            <a:endParaRPr/>
          </a:p>
        </p:txBody>
      </p:sp>
      <p:sp>
        <p:nvSpPr>
          <p:cNvPr id="88" name="Google Shape;8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944f696fb7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88900" lvl="0" indent="0" algn="l" rtl="0">
              <a:lnSpc>
                <a:spcPct val="115000"/>
              </a:lnSpc>
              <a:spcBef>
                <a:spcPts val="0"/>
              </a:spcBef>
              <a:spcAft>
                <a:spcPts val="1200"/>
              </a:spcAft>
              <a:buClr>
                <a:schemeClr val="dk1"/>
              </a:buClr>
              <a:buSzPts val="1100"/>
              <a:buFont typeface="Arial"/>
              <a:buNone/>
            </a:pPr>
            <a:r>
              <a:rPr lang="en-US" b="1"/>
              <a:t>CP 2 min. </a:t>
            </a:r>
            <a:r>
              <a:rPr lang="en-US"/>
              <a:t>As an example:</a:t>
            </a:r>
            <a:r>
              <a:rPr lang="en-US" i="1"/>
              <a:t> </a:t>
            </a:r>
            <a:r>
              <a:rPr lang="en-US"/>
              <a:t>We used a scenario for discussion -</a:t>
            </a:r>
            <a:r>
              <a:rPr lang="en-US">
                <a:highlight>
                  <a:srgbClr val="FFFF00"/>
                </a:highlight>
              </a:rPr>
              <a:t> perhaps describe how this was effective.</a:t>
            </a:r>
            <a:r>
              <a:rPr lang="en-US" i="1">
                <a:highlight>
                  <a:srgbClr val="FFFF00"/>
                </a:highlight>
              </a:rPr>
              <a:t>.</a:t>
            </a:r>
            <a:endParaRPr>
              <a:highlight>
                <a:srgbClr val="FFFF00"/>
              </a:highlight>
            </a:endParaRPr>
          </a:p>
        </p:txBody>
      </p:sp>
      <p:sp>
        <p:nvSpPr>
          <p:cNvPr id="96" name="Google Shape;96;g3944f696fb7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8e41d491b1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88900" lvl="0" indent="0" algn="l" rtl="0">
              <a:lnSpc>
                <a:spcPct val="115000"/>
              </a:lnSpc>
              <a:spcBef>
                <a:spcPts val="0"/>
              </a:spcBef>
              <a:spcAft>
                <a:spcPts val="0"/>
              </a:spcAft>
              <a:buClr>
                <a:schemeClr val="dk1"/>
              </a:buClr>
              <a:buSzPts val="1100"/>
              <a:buFont typeface="Arial"/>
              <a:buNone/>
            </a:pPr>
            <a:r>
              <a:rPr lang="en-US" b="1"/>
              <a:t>CP 3 min.</a:t>
            </a:r>
            <a:r>
              <a:rPr lang="en-US"/>
              <a:t> Other ways to overcome reluctance: </a:t>
            </a:r>
            <a:r>
              <a:rPr lang="en-US" i="1"/>
              <a:t>Encourage experienced TA’s in the course to act as mentors and provide tips, arrange for new GTAs to observe experienced TAs before they teach their own class. </a:t>
            </a:r>
            <a:endParaRPr i="1"/>
          </a:p>
          <a:p>
            <a:pPr marL="88900" lvl="0" indent="0" algn="l" rtl="0">
              <a:lnSpc>
                <a:spcPct val="115000"/>
              </a:lnSpc>
              <a:spcBef>
                <a:spcPts val="1200"/>
              </a:spcBef>
              <a:spcAft>
                <a:spcPts val="1200"/>
              </a:spcAft>
              <a:buClr>
                <a:schemeClr val="dk1"/>
              </a:buClr>
              <a:buSzPts val="1100"/>
              <a:buFont typeface="Arial"/>
              <a:buNone/>
            </a:pPr>
            <a:r>
              <a:rPr lang="en-US" i="1"/>
              <a:t>Anxiety can be OK if you are well prepared, you may just be excited! Meeting new students at the beginning of a course can be invigorating.</a:t>
            </a:r>
            <a:r>
              <a:rPr lang="en-US" sz="1100"/>
              <a:t> </a:t>
            </a:r>
            <a:endParaRPr/>
          </a:p>
        </p:txBody>
      </p:sp>
      <p:sp>
        <p:nvSpPr>
          <p:cNvPr id="106" name="Google Shape;106;g38e41d491b1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US" sz="1100" b="1"/>
              <a:t>CP 3 min. review instructions 15 min. to discuss. </a:t>
            </a:r>
            <a:r>
              <a:rPr lang="en-US"/>
              <a:t>Choose a group facilitator </a:t>
            </a:r>
            <a:r>
              <a:rPr lang="en-US" i="1"/>
              <a:t>we suggest whose first name is first in the alphabet (pass to the next person if necessary), </a:t>
            </a:r>
            <a:r>
              <a:rPr lang="en-US"/>
              <a:t>a scribe, and a presenter.</a:t>
            </a:r>
            <a:endParaRPr/>
          </a:p>
        </p:txBody>
      </p:sp>
      <p:sp>
        <p:nvSpPr>
          <p:cNvPr id="116" name="Google Shape;11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US" sz="1100" b="1">
                <a:highlight>
                  <a:srgbClr val="FFFF00"/>
                </a:highlight>
              </a:rPr>
              <a:t>KN</a:t>
            </a:r>
            <a:r>
              <a:rPr lang="en-US" sz="1100" b="1"/>
              <a:t> 30 min </a:t>
            </a:r>
            <a:r>
              <a:rPr lang="en-US" sz="1100"/>
              <a:t>Call in, have groups present. </a:t>
            </a:r>
            <a:r>
              <a:rPr lang="en-US"/>
              <a:t>If your ideas have already been presented, add only new ideas.</a:t>
            </a:r>
            <a:endParaRPr sz="1300"/>
          </a:p>
        </p:txBody>
      </p:sp>
      <p:sp>
        <p:nvSpPr>
          <p:cNvPr id="125" name="Google Shape;12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38e4956e2c3_0_472"/>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5" name="Google Shape;15;g38e4956e2c3_0_472"/>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38e4956e2c3_0_47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g38e4956e2c3_0_507"/>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0" name="Google Shape;50;g38e4956e2c3_0_507"/>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51" name="Google Shape;51;g38e4956e2c3_0_50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g38e4956e2c3_0_5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g38e4956e2c3_0_476"/>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g38e4956e2c3_0_47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g38e4956e2c3_0_479"/>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g38e4956e2c3_0_479"/>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3" name="Google Shape;23;g38e4956e2c3_0_47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g38e4956e2c3_0_483"/>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6" name="Google Shape;26;g38e4956e2c3_0_483"/>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7" name="Google Shape;27;g38e4956e2c3_0_483"/>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g38e4956e2c3_0_48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g38e4956e2c3_0_488"/>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1" name="Google Shape;31;g38e4956e2c3_0_48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g38e4956e2c3_0_491"/>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4" name="Google Shape;34;g38e4956e2c3_0_491"/>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5" name="Google Shape;35;g38e4956e2c3_0_49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g38e4956e2c3_0_495"/>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8" name="Google Shape;38;g38e4956e2c3_0_49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g38e4956e2c3_0_498"/>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 name="Google Shape;41;g38e4956e2c3_0_498"/>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2" name="Google Shape;42;g38e4956e2c3_0_498"/>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3" name="Google Shape;43;g38e4956e2c3_0_498"/>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44" name="Google Shape;44;g38e4956e2c3_0_49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38e4956e2c3_0_504"/>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7" name="Google Shape;47;g38e4956e2c3_0_50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38e4956e2c3_0_468"/>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1" name="Google Shape;11;g38e4956e2c3_0_468"/>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12" name="Google Shape;12;g38e4956e2c3_0_46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mailto:pollock@zoology.ubc.ca"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hyperlink" Target="mailto:nomme@zoology.ubc.c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080/10691898.2020.1841590"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dx.doi.org/10.20343/teachlearninqu.6.1.8" TargetMode="External"/><Relationship Id="rId5" Type="http://schemas.openxmlformats.org/officeDocument/2006/relationships/hyperlink" Target="https://doi.org/10.3390/educsci15070838" TargetMode="External"/><Relationship Id="rId4" Type="http://schemas.openxmlformats.org/officeDocument/2006/relationships/hyperlink" Target="https://doi.org/10.1021/acs.jchemed.3c00969"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ubcpress.ca/the-successful-ta"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hyperlink" Target="https://doi.org/10.1128/jmbe.00115-25" TargetMode="External"/><Relationship Id="rId4" Type="http://schemas.openxmlformats.org/officeDocument/2006/relationships/hyperlink" Target="https://doi.org/10.1108/JARHE-08-2023-0323"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document/d/1uwGhcLiWxTNwY7U4F5_s9M1Nn4QjAmy1YkBSwqAZOUc/edit?tab=t.0"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8"/>
        <p:cNvGrpSpPr/>
        <p:nvPr/>
      </p:nvGrpSpPr>
      <p:grpSpPr>
        <a:xfrm>
          <a:off x="0" y="0"/>
          <a:ext cx="0" cy="0"/>
          <a:chOff x="0" y="0"/>
          <a:chExt cx="0" cy="0"/>
        </a:xfrm>
      </p:grpSpPr>
      <p:sp>
        <p:nvSpPr>
          <p:cNvPr id="59" name="Google Shape;59;p1"/>
          <p:cNvSpPr txBox="1">
            <a:spLocks noGrp="1"/>
          </p:cNvSpPr>
          <p:nvPr>
            <p:ph type="ctrTitle"/>
          </p:nvPr>
        </p:nvSpPr>
        <p:spPr>
          <a:xfrm>
            <a:off x="1098175" y="553750"/>
            <a:ext cx="10264500" cy="14934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93750"/>
              <a:buFont typeface="Play"/>
              <a:buNone/>
            </a:pPr>
            <a:r>
              <a:rPr lang="en-US" sz="6400">
                <a:latin typeface="Arial"/>
                <a:ea typeface="Arial"/>
                <a:cs typeface="Arial"/>
                <a:sym typeface="Arial"/>
              </a:rPr>
              <a:t>EFFECTIVE GTA TRAINING</a:t>
            </a:r>
            <a:endParaRPr sz="6400">
              <a:latin typeface="Arial"/>
              <a:ea typeface="Arial"/>
              <a:cs typeface="Arial"/>
              <a:sym typeface="Arial"/>
            </a:endParaRPr>
          </a:p>
        </p:txBody>
      </p:sp>
      <p:sp>
        <p:nvSpPr>
          <p:cNvPr id="60" name="Google Shape;60;p1"/>
          <p:cNvSpPr txBox="1">
            <a:spLocks noGrp="1"/>
          </p:cNvSpPr>
          <p:nvPr>
            <p:ph type="subTitle" idx="1"/>
          </p:nvPr>
        </p:nvSpPr>
        <p:spPr>
          <a:xfrm>
            <a:off x="1524000" y="3077154"/>
            <a:ext cx="9144000" cy="2260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t>	</a:t>
            </a:r>
            <a:r>
              <a:rPr lang="en-US" sz="2800"/>
              <a:t>Kathy Nomme</a:t>
            </a:r>
            <a:r>
              <a:rPr lang="en-US" sz="2600"/>
              <a:t>,</a:t>
            </a:r>
            <a:r>
              <a:rPr lang="en-US"/>
              <a:t> </a:t>
            </a:r>
            <a:r>
              <a:rPr lang="en-US" sz="2000"/>
              <a:t>Professor of Teaching Emerita, Departments of Botany and Zoology, University of British Columbia</a:t>
            </a:r>
            <a:endParaRPr sz="2000"/>
          </a:p>
          <a:p>
            <a:pPr marL="0" lvl="0" indent="0" algn="ctr" rtl="0">
              <a:lnSpc>
                <a:spcPct val="90000"/>
              </a:lnSpc>
              <a:spcBef>
                <a:spcPts val="1000"/>
              </a:spcBef>
              <a:spcAft>
                <a:spcPts val="0"/>
              </a:spcAft>
              <a:buClr>
                <a:schemeClr val="dk1"/>
              </a:buClr>
              <a:buSzPts val="2400"/>
              <a:buNone/>
            </a:pPr>
            <a:endParaRPr sz="2000"/>
          </a:p>
          <a:p>
            <a:pPr marL="0" lvl="0" indent="0" algn="ctr" rtl="0">
              <a:lnSpc>
                <a:spcPct val="90000"/>
              </a:lnSpc>
              <a:spcBef>
                <a:spcPts val="1000"/>
              </a:spcBef>
              <a:spcAft>
                <a:spcPts val="0"/>
              </a:spcAft>
              <a:buClr>
                <a:schemeClr val="dk1"/>
              </a:buClr>
              <a:buSzPts val="2400"/>
              <a:buNone/>
            </a:pPr>
            <a:r>
              <a:rPr lang="en-US" sz="2800"/>
              <a:t>Carol Pollock</a:t>
            </a:r>
            <a:r>
              <a:rPr lang="en-US" sz="2600"/>
              <a:t>,</a:t>
            </a:r>
            <a:r>
              <a:rPr lang="en-US"/>
              <a:t> </a:t>
            </a:r>
            <a:r>
              <a:rPr lang="en-US" sz="2000"/>
              <a:t>Professor of Teaching Emerita, Department of Zoology, University of British Columbia</a:t>
            </a:r>
            <a:endParaRPr sz="2000"/>
          </a:p>
        </p:txBody>
      </p:sp>
      <p:sp>
        <p:nvSpPr>
          <p:cNvPr id="61" name="Google Shape;61;p1"/>
          <p:cNvSpPr txBox="1"/>
          <p:nvPr/>
        </p:nvSpPr>
        <p:spPr>
          <a:xfrm>
            <a:off x="3080950" y="5557150"/>
            <a:ext cx="6162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rPr>
              <a:t>BioTAP Conference October 21, 2025</a:t>
            </a:r>
            <a:endParaRPr sz="2800">
              <a:solidFill>
                <a:schemeClr val="dk1"/>
              </a:solidFill>
            </a:endParaRPr>
          </a:p>
        </p:txBody>
      </p:sp>
      <p:sp>
        <p:nvSpPr>
          <p:cNvPr id="62" name="Google Shape;62;p1"/>
          <p:cNvSpPr/>
          <p:nvPr/>
        </p:nvSpPr>
        <p:spPr>
          <a:xfrm>
            <a:off x="0" y="0"/>
            <a:ext cx="582000" cy="6858000"/>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3" name="Google Shape;63;p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0"/>
          <p:cNvSpPr txBox="1">
            <a:spLocks noGrp="1"/>
          </p:cNvSpPr>
          <p:nvPr>
            <p:ph type="title"/>
          </p:nvPr>
        </p:nvSpPr>
        <p:spPr>
          <a:xfrm>
            <a:off x="1853825" y="909850"/>
            <a:ext cx="9500100" cy="1309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60"/>
              <a:buFont typeface="Play"/>
              <a:buNone/>
            </a:pPr>
            <a:r>
              <a:rPr lang="en-US" sz="2860" b="1">
                <a:latin typeface="Arial"/>
                <a:ea typeface="Arial"/>
                <a:cs typeface="Arial"/>
                <a:sym typeface="Arial"/>
              </a:rPr>
              <a:t>How can we evaluate the effectiveness of program elements?</a:t>
            </a:r>
            <a:br>
              <a:rPr lang="en-US" sz="2860">
                <a:latin typeface="Arial"/>
                <a:ea typeface="Arial"/>
                <a:cs typeface="Arial"/>
                <a:sym typeface="Arial"/>
              </a:rPr>
            </a:br>
            <a:endParaRPr sz="2860">
              <a:latin typeface="Arial"/>
              <a:ea typeface="Arial"/>
              <a:cs typeface="Arial"/>
              <a:sym typeface="Arial"/>
            </a:endParaRPr>
          </a:p>
        </p:txBody>
      </p:sp>
      <p:sp>
        <p:nvSpPr>
          <p:cNvPr id="136" name="Google Shape;136;p10"/>
          <p:cNvSpPr txBox="1"/>
          <p:nvPr/>
        </p:nvSpPr>
        <p:spPr>
          <a:xfrm>
            <a:off x="1853825" y="2515025"/>
            <a:ext cx="92094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800"/>
              <a:buFont typeface="Arial"/>
              <a:buNone/>
            </a:pPr>
            <a:r>
              <a:rPr lang="en-US" sz="1800" b="1" i="0" u="none" strike="noStrike">
                <a:solidFill>
                  <a:srgbClr val="000000"/>
                </a:solidFill>
                <a:latin typeface="Arial"/>
                <a:ea typeface="Arial"/>
                <a:cs typeface="Arial"/>
                <a:sym typeface="Arial"/>
              </a:rPr>
              <a:t> </a:t>
            </a:r>
            <a:r>
              <a:rPr lang="en-US" sz="2800" i="1" u="none" strike="noStrike">
                <a:solidFill>
                  <a:srgbClr val="000000"/>
                </a:solidFill>
              </a:rPr>
              <a:t>Share your ideas </a:t>
            </a:r>
            <a:r>
              <a:rPr lang="en-US" sz="2800" i="1"/>
              <a:t>by typing into the chat.</a:t>
            </a:r>
            <a:endParaRPr sz="2800" i="1">
              <a:solidFill>
                <a:schemeClr val="dk1"/>
              </a:solidFill>
            </a:endParaRPr>
          </a:p>
        </p:txBody>
      </p:sp>
      <p:sp>
        <p:nvSpPr>
          <p:cNvPr id="137" name="Google Shape;137;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1"/>
          <p:cNvSpPr txBox="1"/>
          <p:nvPr/>
        </p:nvSpPr>
        <p:spPr>
          <a:xfrm>
            <a:off x="1628775" y="622550"/>
            <a:ext cx="88686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800"/>
              <a:buFont typeface="Arial"/>
              <a:buNone/>
            </a:pPr>
            <a:r>
              <a:rPr lang="en-US" sz="2800" b="1"/>
              <a:t>Devising r</a:t>
            </a:r>
            <a:r>
              <a:rPr lang="en-US" sz="2800" b="1" i="0" u="none" strike="noStrike">
                <a:solidFill>
                  <a:srgbClr val="000000"/>
                </a:solidFill>
                <a:latin typeface="Arial"/>
                <a:ea typeface="Arial"/>
                <a:cs typeface="Arial"/>
                <a:sym typeface="Arial"/>
              </a:rPr>
              <a:t>esearch to provid</a:t>
            </a:r>
            <a:r>
              <a:rPr lang="en-US" sz="2800" b="1"/>
              <a:t>e</a:t>
            </a:r>
            <a:r>
              <a:rPr lang="en-US" sz="2800" b="1" i="0" u="none" strike="noStrike">
                <a:solidFill>
                  <a:srgbClr val="000000"/>
                </a:solidFill>
                <a:latin typeface="Arial"/>
                <a:ea typeface="Arial"/>
                <a:cs typeface="Arial"/>
                <a:sym typeface="Arial"/>
              </a:rPr>
              <a:t> evidence of impact</a:t>
            </a:r>
            <a:endParaRPr sz="2400"/>
          </a:p>
          <a:p>
            <a:pPr marL="0" marR="0" lvl="0" indent="0" algn="l" rtl="0">
              <a:spcBef>
                <a:spcPts val="1200"/>
              </a:spcBef>
              <a:spcAft>
                <a:spcPts val="0"/>
              </a:spcAft>
              <a:buNone/>
            </a:pPr>
            <a:r>
              <a:rPr lang="en-US" sz="1800" b="1">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sp>
        <p:nvSpPr>
          <p:cNvPr id="143" name="Google Shape;143;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38e6cb4a91e_1_0"/>
          <p:cNvSpPr txBox="1"/>
          <p:nvPr/>
        </p:nvSpPr>
        <p:spPr>
          <a:xfrm>
            <a:off x="1628775" y="622550"/>
            <a:ext cx="88686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800"/>
              <a:buFont typeface="Arial"/>
              <a:buNone/>
            </a:pPr>
            <a:r>
              <a:rPr lang="en-US" sz="2800" b="1"/>
              <a:t>Devising r</a:t>
            </a:r>
            <a:r>
              <a:rPr lang="en-US" sz="2800" b="1" i="0" u="none" strike="noStrike">
                <a:solidFill>
                  <a:srgbClr val="000000"/>
                </a:solidFill>
                <a:latin typeface="Arial"/>
                <a:ea typeface="Arial"/>
                <a:cs typeface="Arial"/>
                <a:sym typeface="Arial"/>
              </a:rPr>
              <a:t>esearch to provid</a:t>
            </a:r>
            <a:r>
              <a:rPr lang="en-US" sz="2800" b="1"/>
              <a:t>e</a:t>
            </a:r>
            <a:r>
              <a:rPr lang="en-US" sz="2800" b="1" i="0" u="none" strike="noStrike">
                <a:solidFill>
                  <a:srgbClr val="000000"/>
                </a:solidFill>
                <a:latin typeface="Arial"/>
                <a:ea typeface="Arial"/>
                <a:cs typeface="Arial"/>
                <a:sym typeface="Arial"/>
              </a:rPr>
              <a:t> evidence of impact</a:t>
            </a:r>
            <a:endParaRPr sz="2400"/>
          </a:p>
          <a:p>
            <a:pPr marL="0" marR="0" lvl="0" indent="0" algn="l" rtl="0">
              <a:spcBef>
                <a:spcPts val="1200"/>
              </a:spcBef>
              <a:spcAft>
                <a:spcPts val="0"/>
              </a:spcAft>
              <a:buNone/>
            </a:pPr>
            <a:r>
              <a:rPr lang="en-US" sz="1800" b="1">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sp>
        <p:nvSpPr>
          <p:cNvPr id="149" name="Google Shape;149;g38e6cb4a91e_1_0"/>
          <p:cNvSpPr txBox="1"/>
          <p:nvPr/>
        </p:nvSpPr>
        <p:spPr>
          <a:xfrm>
            <a:off x="1628775" y="1262425"/>
            <a:ext cx="9630600" cy="1569900"/>
          </a:xfrm>
          <a:prstGeom prst="rect">
            <a:avLst/>
          </a:prstGeom>
          <a:noFill/>
          <a:ln>
            <a:noFill/>
          </a:ln>
        </p:spPr>
        <p:txBody>
          <a:bodyPr spcFirstLastPara="1" wrap="square" lIns="91425" tIns="91425" rIns="91425" bIns="91425" anchor="t" anchorCtr="0">
            <a:spAutoFit/>
          </a:bodyPr>
          <a:lstStyle/>
          <a:p>
            <a:pPr marL="0" lvl="0" indent="0" algn="l" rtl="0">
              <a:spcBef>
                <a:spcPts val="1200"/>
              </a:spcBef>
              <a:spcAft>
                <a:spcPts val="0"/>
              </a:spcAft>
              <a:buNone/>
            </a:pPr>
            <a:r>
              <a:rPr lang="en-US" sz="2600">
                <a:solidFill>
                  <a:schemeClr val="dk1"/>
                </a:solidFill>
              </a:rPr>
              <a:t>Meta analysis of literature</a:t>
            </a:r>
            <a:endParaRPr sz="2600">
              <a:solidFill>
                <a:schemeClr val="dk1"/>
              </a:solidFill>
            </a:endParaRPr>
          </a:p>
          <a:p>
            <a:pPr marL="0" lvl="0" indent="0" algn="l" rtl="0">
              <a:spcBef>
                <a:spcPts val="1200"/>
              </a:spcBef>
              <a:spcAft>
                <a:spcPts val="0"/>
              </a:spcAft>
              <a:buNone/>
            </a:pPr>
            <a:r>
              <a:rPr lang="en-US" sz="2600">
                <a:solidFill>
                  <a:schemeClr val="dk1"/>
                </a:solidFill>
              </a:rPr>
              <a:t>     across disciplines, institutions, countries</a:t>
            </a:r>
            <a:endParaRPr sz="2600">
              <a:solidFill>
                <a:schemeClr val="dk1"/>
              </a:solidFill>
            </a:endParaRPr>
          </a:p>
          <a:p>
            <a:pPr marL="0" lvl="0" indent="0" algn="l" rtl="0">
              <a:spcBef>
                <a:spcPts val="1200"/>
              </a:spcBef>
              <a:spcAft>
                <a:spcPts val="0"/>
              </a:spcAft>
              <a:buNone/>
            </a:pPr>
            <a:endParaRPr sz="1800">
              <a:solidFill>
                <a:schemeClr val="dk1"/>
              </a:solidFill>
            </a:endParaRPr>
          </a:p>
        </p:txBody>
      </p:sp>
      <p:sp>
        <p:nvSpPr>
          <p:cNvPr id="150" name="Google Shape;150;g38e6cb4a91e_1_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38e4956e2c3_0_0"/>
          <p:cNvSpPr txBox="1"/>
          <p:nvPr/>
        </p:nvSpPr>
        <p:spPr>
          <a:xfrm>
            <a:off x="1628775" y="622550"/>
            <a:ext cx="88686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800"/>
              <a:buFont typeface="Arial"/>
              <a:buNone/>
            </a:pPr>
            <a:r>
              <a:rPr lang="en-US" sz="2800" b="1"/>
              <a:t>Devising r</a:t>
            </a:r>
            <a:r>
              <a:rPr lang="en-US" sz="2800" b="1" i="0" u="none" strike="noStrike">
                <a:solidFill>
                  <a:srgbClr val="000000"/>
                </a:solidFill>
                <a:latin typeface="Arial"/>
                <a:ea typeface="Arial"/>
                <a:cs typeface="Arial"/>
                <a:sym typeface="Arial"/>
              </a:rPr>
              <a:t>esearch to provid</a:t>
            </a:r>
            <a:r>
              <a:rPr lang="en-US" sz="2800" b="1"/>
              <a:t>e</a:t>
            </a:r>
            <a:r>
              <a:rPr lang="en-US" sz="2800" b="1" i="0" u="none" strike="noStrike">
                <a:solidFill>
                  <a:srgbClr val="000000"/>
                </a:solidFill>
                <a:latin typeface="Arial"/>
                <a:ea typeface="Arial"/>
                <a:cs typeface="Arial"/>
                <a:sym typeface="Arial"/>
              </a:rPr>
              <a:t> evidence of impact</a:t>
            </a:r>
            <a:endParaRPr sz="2400"/>
          </a:p>
          <a:p>
            <a:pPr marL="0" marR="0" lvl="0" indent="0" algn="l" rtl="0">
              <a:spcBef>
                <a:spcPts val="1200"/>
              </a:spcBef>
              <a:spcAft>
                <a:spcPts val="0"/>
              </a:spcAft>
              <a:buNone/>
            </a:pPr>
            <a:r>
              <a:rPr lang="en-US" sz="1800" b="1">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sp>
        <p:nvSpPr>
          <p:cNvPr id="156" name="Google Shape;156;g38e4956e2c3_0_0"/>
          <p:cNvSpPr txBox="1"/>
          <p:nvPr/>
        </p:nvSpPr>
        <p:spPr>
          <a:xfrm>
            <a:off x="1628775" y="1262425"/>
            <a:ext cx="9630600" cy="3232500"/>
          </a:xfrm>
          <a:prstGeom prst="rect">
            <a:avLst/>
          </a:prstGeom>
          <a:noFill/>
          <a:ln>
            <a:noFill/>
          </a:ln>
        </p:spPr>
        <p:txBody>
          <a:bodyPr spcFirstLastPara="1" wrap="square" lIns="91425" tIns="91425" rIns="91425" bIns="91425" anchor="t" anchorCtr="0">
            <a:spAutoFit/>
          </a:bodyPr>
          <a:lstStyle/>
          <a:p>
            <a:pPr marL="0" lvl="0" indent="0" algn="l" rtl="0">
              <a:spcBef>
                <a:spcPts val="1200"/>
              </a:spcBef>
              <a:spcAft>
                <a:spcPts val="0"/>
              </a:spcAft>
              <a:buNone/>
            </a:pPr>
            <a:r>
              <a:rPr lang="en-US" sz="2600">
                <a:solidFill>
                  <a:srgbClr val="999999"/>
                </a:solidFill>
              </a:rPr>
              <a:t>Meta analysis of literature</a:t>
            </a:r>
            <a:endParaRPr sz="2600">
              <a:solidFill>
                <a:srgbClr val="999999"/>
              </a:solidFill>
            </a:endParaRPr>
          </a:p>
          <a:p>
            <a:pPr marL="0" lvl="0" indent="0" algn="l" rtl="0">
              <a:spcBef>
                <a:spcPts val="1200"/>
              </a:spcBef>
              <a:spcAft>
                <a:spcPts val="0"/>
              </a:spcAft>
              <a:buNone/>
            </a:pPr>
            <a:r>
              <a:rPr lang="en-US" sz="2600">
                <a:solidFill>
                  <a:srgbClr val="999999"/>
                </a:solidFill>
              </a:rPr>
              <a:t>     across disciplines, institutions, countries</a:t>
            </a:r>
            <a:endParaRPr sz="2600">
              <a:solidFill>
                <a:srgbClr val="999999"/>
              </a:solidFill>
            </a:endParaRPr>
          </a:p>
          <a:p>
            <a:pPr marL="0" lvl="0" indent="0" algn="l" rtl="0">
              <a:spcBef>
                <a:spcPts val="1200"/>
              </a:spcBef>
              <a:spcAft>
                <a:spcPts val="0"/>
              </a:spcAft>
              <a:buNone/>
            </a:pPr>
            <a:r>
              <a:rPr lang="en-US" sz="2600">
                <a:solidFill>
                  <a:schemeClr val="dk1"/>
                </a:solidFill>
              </a:rPr>
              <a:t>Qualitative vs quantitative research</a:t>
            </a:r>
            <a:endParaRPr sz="2600">
              <a:solidFill>
                <a:schemeClr val="dk1"/>
              </a:solidFill>
            </a:endParaRPr>
          </a:p>
          <a:p>
            <a:pPr marL="0" lvl="0" indent="0" algn="l" rtl="0">
              <a:spcBef>
                <a:spcPts val="1200"/>
              </a:spcBef>
              <a:spcAft>
                <a:spcPts val="0"/>
              </a:spcAft>
              <a:buNone/>
            </a:pPr>
            <a:r>
              <a:rPr lang="en-US" sz="2600">
                <a:solidFill>
                  <a:schemeClr val="dk1"/>
                </a:solidFill>
              </a:rPr>
              <a:t>	Descriptive, interviews,focus groups, observations</a:t>
            </a:r>
            <a:endParaRPr sz="2600">
              <a:solidFill>
                <a:schemeClr val="dk1"/>
              </a:solidFill>
            </a:endParaRPr>
          </a:p>
          <a:p>
            <a:pPr marL="0" lvl="0" indent="0" algn="l" rtl="0">
              <a:spcBef>
                <a:spcPts val="1200"/>
              </a:spcBef>
              <a:spcAft>
                <a:spcPts val="0"/>
              </a:spcAft>
              <a:buNone/>
            </a:pPr>
            <a:r>
              <a:rPr lang="en-US" sz="2600">
                <a:solidFill>
                  <a:schemeClr val="dk1"/>
                </a:solidFill>
              </a:rPr>
              <a:t>     Content, thematic and narrative analysis </a:t>
            </a:r>
            <a:endParaRPr sz="2600">
              <a:solidFill>
                <a:schemeClr val="dk1"/>
              </a:solidFill>
            </a:endParaRPr>
          </a:p>
          <a:p>
            <a:pPr marL="0" lvl="0" indent="0" algn="l" rtl="0">
              <a:spcBef>
                <a:spcPts val="1200"/>
              </a:spcBef>
              <a:spcAft>
                <a:spcPts val="0"/>
              </a:spcAft>
              <a:buNone/>
            </a:pPr>
            <a:endParaRPr sz="1800">
              <a:solidFill>
                <a:schemeClr val="dk1"/>
              </a:solidFill>
            </a:endParaRPr>
          </a:p>
        </p:txBody>
      </p:sp>
      <p:sp>
        <p:nvSpPr>
          <p:cNvPr id="157" name="Google Shape;157;g38e4956e2c3_0_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8e4956e2c3_0_5"/>
          <p:cNvSpPr txBox="1"/>
          <p:nvPr/>
        </p:nvSpPr>
        <p:spPr>
          <a:xfrm>
            <a:off x="1628775" y="622550"/>
            <a:ext cx="88686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800"/>
              <a:buFont typeface="Arial"/>
              <a:buNone/>
            </a:pPr>
            <a:r>
              <a:rPr lang="en-US" sz="2800" b="1"/>
              <a:t>Devising r</a:t>
            </a:r>
            <a:r>
              <a:rPr lang="en-US" sz="2800" b="1" i="0" u="none" strike="noStrike">
                <a:solidFill>
                  <a:srgbClr val="000000"/>
                </a:solidFill>
                <a:latin typeface="Arial"/>
                <a:ea typeface="Arial"/>
                <a:cs typeface="Arial"/>
                <a:sym typeface="Arial"/>
              </a:rPr>
              <a:t>esearch to provid</a:t>
            </a:r>
            <a:r>
              <a:rPr lang="en-US" sz="2800" b="1"/>
              <a:t>e</a:t>
            </a:r>
            <a:r>
              <a:rPr lang="en-US" sz="2800" b="1" i="0" u="none" strike="noStrike">
                <a:solidFill>
                  <a:srgbClr val="000000"/>
                </a:solidFill>
                <a:latin typeface="Arial"/>
                <a:ea typeface="Arial"/>
                <a:cs typeface="Arial"/>
                <a:sym typeface="Arial"/>
              </a:rPr>
              <a:t> evidence of impact</a:t>
            </a:r>
            <a:endParaRPr sz="2400"/>
          </a:p>
          <a:p>
            <a:pPr marL="0" marR="0" lvl="0" indent="0" algn="l" rtl="0">
              <a:spcBef>
                <a:spcPts val="1200"/>
              </a:spcBef>
              <a:spcAft>
                <a:spcPts val="0"/>
              </a:spcAft>
              <a:buNone/>
            </a:pPr>
            <a:r>
              <a:rPr lang="en-US" sz="1800" b="1">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sp>
        <p:nvSpPr>
          <p:cNvPr id="163" name="Google Shape;163;g38e4956e2c3_0_5"/>
          <p:cNvSpPr txBox="1"/>
          <p:nvPr/>
        </p:nvSpPr>
        <p:spPr>
          <a:xfrm>
            <a:off x="1628775" y="1262425"/>
            <a:ext cx="9630600" cy="4894800"/>
          </a:xfrm>
          <a:prstGeom prst="rect">
            <a:avLst/>
          </a:prstGeom>
          <a:noFill/>
          <a:ln>
            <a:noFill/>
          </a:ln>
        </p:spPr>
        <p:txBody>
          <a:bodyPr spcFirstLastPara="1" wrap="square" lIns="91425" tIns="91425" rIns="91425" bIns="91425" anchor="t" anchorCtr="0">
            <a:spAutoFit/>
          </a:bodyPr>
          <a:lstStyle/>
          <a:p>
            <a:pPr marL="0" lvl="0" indent="0" algn="l" rtl="0">
              <a:spcBef>
                <a:spcPts val="1200"/>
              </a:spcBef>
              <a:spcAft>
                <a:spcPts val="0"/>
              </a:spcAft>
              <a:buNone/>
            </a:pPr>
            <a:r>
              <a:rPr lang="en-US" sz="2600">
                <a:solidFill>
                  <a:srgbClr val="999999"/>
                </a:solidFill>
              </a:rPr>
              <a:t>Meta analysis of literature</a:t>
            </a:r>
            <a:endParaRPr sz="2600">
              <a:solidFill>
                <a:srgbClr val="999999"/>
              </a:solidFill>
            </a:endParaRPr>
          </a:p>
          <a:p>
            <a:pPr marL="0" lvl="0" indent="0" algn="l" rtl="0">
              <a:spcBef>
                <a:spcPts val="1200"/>
              </a:spcBef>
              <a:spcAft>
                <a:spcPts val="0"/>
              </a:spcAft>
              <a:buNone/>
            </a:pPr>
            <a:r>
              <a:rPr lang="en-US" sz="2600">
                <a:solidFill>
                  <a:srgbClr val="999999"/>
                </a:solidFill>
              </a:rPr>
              <a:t>     across disciplines, institutions, countries</a:t>
            </a:r>
            <a:endParaRPr sz="2600">
              <a:solidFill>
                <a:srgbClr val="999999"/>
              </a:solidFill>
            </a:endParaRPr>
          </a:p>
          <a:p>
            <a:pPr marL="0" lvl="0" indent="0" algn="l" rtl="0">
              <a:spcBef>
                <a:spcPts val="1200"/>
              </a:spcBef>
              <a:spcAft>
                <a:spcPts val="0"/>
              </a:spcAft>
              <a:buNone/>
            </a:pPr>
            <a:r>
              <a:rPr lang="en-US" sz="2600">
                <a:solidFill>
                  <a:srgbClr val="999999"/>
                </a:solidFill>
              </a:rPr>
              <a:t>Qualitative vs quantitative research</a:t>
            </a:r>
            <a:endParaRPr sz="2600">
              <a:solidFill>
                <a:srgbClr val="999999"/>
              </a:solidFill>
            </a:endParaRPr>
          </a:p>
          <a:p>
            <a:pPr marL="0" lvl="0" indent="0" algn="l" rtl="0">
              <a:spcBef>
                <a:spcPts val="1200"/>
              </a:spcBef>
              <a:spcAft>
                <a:spcPts val="0"/>
              </a:spcAft>
              <a:buNone/>
            </a:pPr>
            <a:r>
              <a:rPr lang="en-US" sz="2600">
                <a:solidFill>
                  <a:srgbClr val="999999"/>
                </a:solidFill>
              </a:rPr>
              <a:t>	Descriptive, interviews,focus groups, observations</a:t>
            </a:r>
            <a:endParaRPr sz="2600">
              <a:solidFill>
                <a:srgbClr val="999999"/>
              </a:solidFill>
            </a:endParaRPr>
          </a:p>
          <a:p>
            <a:pPr marL="0" lvl="0" indent="0" algn="l" rtl="0">
              <a:spcBef>
                <a:spcPts val="1200"/>
              </a:spcBef>
              <a:spcAft>
                <a:spcPts val="0"/>
              </a:spcAft>
              <a:buNone/>
            </a:pPr>
            <a:r>
              <a:rPr lang="en-US" sz="2600">
                <a:solidFill>
                  <a:srgbClr val="999999"/>
                </a:solidFill>
              </a:rPr>
              <a:t>     Content, thematic and narrative analysis </a:t>
            </a:r>
            <a:endParaRPr sz="2600">
              <a:solidFill>
                <a:srgbClr val="999999"/>
              </a:solidFill>
            </a:endParaRPr>
          </a:p>
          <a:p>
            <a:pPr marL="0" lvl="0" indent="0" algn="l" rtl="0">
              <a:spcBef>
                <a:spcPts val="1200"/>
              </a:spcBef>
              <a:spcAft>
                <a:spcPts val="0"/>
              </a:spcAft>
              <a:buNone/>
            </a:pPr>
            <a:r>
              <a:rPr lang="en-US" sz="2600">
                <a:solidFill>
                  <a:schemeClr val="dk1"/>
                </a:solidFill>
              </a:rPr>
              <a:t>Quantitative studies capture data</a:t>
            </a:r>
            <a:endParaRPr sz="2600">
              <a:solidFill>
                <a:schemeClr val="dk1"/>
              </a:solidFill>
            </a:endParaRPr>
          </a:p>
          <a:p>
            <a:pPr marL="0" lvl="0" indent="0" algn="l" rtl="0">
              <a:spcBef>
                <a:spcPts val="1200"/>
              </a:spcBef>
              <a:spcAft>
                <a:spcPts val="0"/>
              </a:spcAft>
              <a:buNone/>
            </a:pPr>
            <a:r>
              <a:rPr lang="en-US" sz="2600">
                <a:solidFill>
                  <a:schemeClr val="dk1"/>
                </a:solidFill>
              </a:rPr>
              <a:t>	Use surveys, numerical observation techniques</a:t>
            </a:r>
            <a:endParaRPr sz="2600">
              <a:solidFill>
                <a:schemeClr val="dk1"/>
              </a:solidFill>
            </a:endParaRPr>
          </a:p>
          <a:p>
            <a:pPr marL="0" lvl="0" indent="0" algn="l" rtl="0">
              <a:spcBef>
                <a:spcPts val="1200"/>
              </a:spcBef>
              <a:spcAft>
                <a:spcPts val="0"/>
              </a:spcAft>
              <a:buNone/>
            </a:pPr>
            <a:r>
              <a:rPr lang="en-US" sz="2600">
                <a:solidFill>
                  <a:schemeClr val="dk1"/>
                </a:solidFill>
              </a:rPr>
              <a:t>     Implement treatments, randomization, controls</a:t>
            </a:r>
            <a:endParaRPr sz="2600">
              <a:solidFill>
                <a:schemeClr val="dk1"/>
              </a:solidFill>
            </a:endParaRPr>
          </a:p>
          <a:p>
            <a:pPr marL="0" lvl="0" indent="0" algn="l" rtl="0">
              <a:spcBef>
                <a:spcPts val="1200"/>
              </a:spcBef>
              <a:spcAft>
                <a:spcPts val="0"/>
              </a:spcAft>
              <a:buNone/>
            </a:pPr>
            <a:endParaRPr sz="1800">
              <a:solidFill>
                <a:schemeClr val="dk1"/>
              </a:solidFill>
            </a:endParaRPr>
          </a:p>
        </p:txBody>
      </p:sp>
      <p:sp>
        <p:nvSpPr>
          <p:cNvPr id="164" name="Google Shape;164;g38e4956e2c3_0_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38e4956e2c3_0_10"/>
          <p:cNvSpPr txBox="1"/>
          <p:nvPr/>
        </p:nvSpPr>
        <p:spPr>
          <a:xfrm>
            <a:off x="1628775" y="622550"/>
            <a:ext cx="88686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800"/>
              <a:buFont typeface="Arial"/>
              <a:buNone/>
            </a:pPr>
            <a:r>
              <a:rPr lang="en-US" sz="2800" b="1"/>
              <a:t>Devising r</a:t>
            </a:r>
            <a:r>
              <a:rPr lang="en-US" sz="2800" b="1" i="0" u="none" strike="noStrike">
                <a:solidFill>
                  <a:srgbClr val="000000"/>
                </a:solidFill>
                <a:latin typeface="Arial"/>
                <a:ea typeface="Arial"/>
                <a:cs typeface="Arial"/>
                <a:sym typeface="Arial"/>
              </a:rPr>
              <a:t>esearch to provid</a:t>
            </a:r>
            <a:r>
              <a:rPr lang="en-US" sz="2800" b="1"/>
              <a:t>e</a:t>
            </a:r>
            <a:r>
              <a:rPr lang="en-US" sz="2800" b="1" i="0" u="none" strike="noStrike">
                <a:solidFill>
                  <a:srgbClr val="000000"/>
                </a:solidFill>
                <a:latin typeface="Arial"/>
                <a:ea typeface="Arial"/>
                <a:cs typeface="Arial"/>
                <a:sym typeface="Arial"/>
              </a:rPr>
              <a:t> evidence of impact</a:t>
            </a:r>
            <a:endParaRPr sz="2400"/>
          </a:p>
          <a:p>
            <a:pPr marL="0" marR="0" lvl="0" indent="0" algn="l" rtl="0">
              <a:spcBef>
                <a:spcPts val="1200"/>
              </a:spcBef>
              <a:spcAft>
                <a:spcPts val="0"/>
              </a:spcAft>
              <a:buNone/>
            </a:pPr>
            <a:r>
              <a:rPr lang="en-US" sz="1800" b="1">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sp>
        <p:nvSpPr>
          <p:cNvPr id="170" name="Google Shape;170;g38e4956e2c3_0_10"/>
          <p:cNvSpPr txBox="1"/>
          <p:nvPr/>
        </p:nvSpPr>
        <p:spPr>
          <a:xfrm>
            <a:off x="1628775" y="1262425"/>
            <a:ext cx="9630600" cy="5418000"/>
          </a:xfrm>
          <a:prstGeom prst="rect">
            <a:avLst/>
          </a:prstGeom>
          <a:noFill/>
          <a:ln>
            <a:noFill/>
          </a:ln>
        </p:spPr>
        <p:txBody>
          <a:bodyPr spcFirstLastPara="1" wrap="square" lIns="91425" tIns="91425" rIns="91425" bIns="91425" anchor="t" anchorCtr="0">
            <a:spAutoFit/>
          </a:bodyPr>
          <a:lstStyle/>
          <a:p>
            <a:pPr marL="0" lvl="0" indent="0" algn="l" rtl="0">
              <a:spcBef>
                <a:spcPts val="1200"/>
              </a:spcBef>
              <a:spcAft>
                <a:spcPts val="0"/>
              </a:spcAft>
              <a:buNone/>
            </a:pPr>
            <a:r>
              <a:rPr lang="en-US" sz="2600">
                <a:solidFill>
                  <a:srgbClr val="999999"/>
                </a:solidFill>
              </a:rPr>
              <a:t>Meta analysis of literature</a:t>
            </a:r>
            <a:endParaRPr sz="2600">
              <a:solidFill>
                <a:srgbClr val="999999"/>
              </a:solidFill>
            </a:endParaRPr>
          </a:p>
          <a:p>
            <a:pPr marL="0" lvl="0" indent="0" algn="l" rtl="0">
              <a:spcBef>
                <a:spcPts val="1200"/>
              </a:spcBef>
              <a:spcAft>
                <a:spcPts val="0"/>
              </a:spcAft>
              <a:buNone/>
            </a:pPr>
            <a:r>
              <a:rPr lang="en-US" sz="2600">
                <a:solidFill>
                  <a:srgbClr val="999999"/>
                </a:solidFill>
              </a:rPr>
              <a:t>     across disciplines, institutions, countries</a:t>
            </a:r>
            <a:endParaRPr sz="2600">
              <a:solidFill>
                <a:srgbClr val="999999"/>
              </a:solidFill>
            </a:endParaRPr>
          </a:p>
          <a:p>
            <a:pPr marL="0" lvl="0" indent="0" algn="l" rtl="0">
              <a:spcBef>
                <a:spcPts val="1200"/>
              </a:spcBef>
              <a:spcAft>
                <a:spcPts val="0"/>
              </a:spcAft>
              <a:buNone/>
            </a:pPr>
            <a:r>
              <a:rPr lang="en-US" sz="2600">
                <a:solidFill>
                  <a:srgbClr val="999999"/>
                </a:solidFill>
              </a:rPr>
              <a:t>Qualitative vs quantitative research</a:t>
            </a:r>
            <a:endParaRPr sz="2600">
              <a:solidFill>
                <a:srgbClr val="999999"/>
              </a:solidFill>
            </a:endParaRPr>
          </a:p>
          <a:p>
            <a:pPr marL="0" lvl="0" indent="0" algn="l" rtl="0">
              <a:spcBef>
                <a:spcPts val="1200"/>
              </a:spcBef>
              <a:spcAft>
                <a:spcPts val="0"/>
              </a:spcAft>
              <a:buNone/>
            </a:pPr>
            <a:r>
              <a:rPr lang="en-US" sz="2600">
                <a:solidFill>
                  <a:srgbClr val="999999"/>
                </a:solidFill>
              </a:rPr>
              <a:t>	Descriptive, interviews,focus groups, observations</a:t>
            </a:r>
            <a:endParaRPr sz="2600">
              <a:solidFill>
                <a:srgbClr val="999999"/>
              </a:solidFill>
            </a:endParaRPr>
          </a:p>
          <a:p>
            <a:pPr marL="0" lvl="0" indent="0" algn="l" rtl="0">
              <a:spcBef>
                <a:spcPts val="1200"/>
              </a:spcBef>
              <a:spcAft>
                <a:spcPts val="0"/>
              </a:spcAft>
              <a:buNone/>
            </a:pPr>
            <a:r>
              <a:rPr lang="en-US" sz="2600">
                <a:solidFill>
                  <a:srgbClr val="999999"/>
                </a:solidFill>
              </a:rPr>
              <a:t>     Content, thematic and narrative analysis </a:t>
            </a:r>
            <a:endParaRPr sz="2600">
              <a:solidFill>
                <a:srgbClr val="999999"/>
              </a:solidFill>
            </a:endParaRPr>
          </a:p>
          <a:p>
            <a:pPr marL="0" lvl="0" indent="0" algn="l" rtl="0">
              <a:spcBef>
                <a:spcPts val="1200"/>
              </a:spcBef>
              <a:spcAft>
                <a:spcPts val="0"/>
              </a:spcAft>
              <a:buNone/>
            </a:pPr>
            <a:r>
              <a:rPr lang="en-US" sz="2600">
                <a:solidFill>
                  <a:srgbClr val="999999"/>
                </a:solidFill>
              </a:rPr>
              <a:t>Quantitative studies capture data</a:t>
            </a:r>
            <a:endParaRPr sz="2600">
              <a:solidFill>
                <a:srgbClr val="999999"/>
              </a:solidFill>
            </a:endParaRPr>
          </a:p>
          <a:p>
            <a:pPr marL="0" lvl="0" indent="0" algn="l" rtl="0">
              <a:spcBef>
                <a:spcPts val="1200"/>
              </a:spcBef>
              <a:spcAft>
                <a:spcPts val="0"/>
              </a:spcAft>
              <a:buNone/>
            </a:pPr>
            <a:r>
              <a:rPr lang="en-US" sz="2600">
                <a:solidFill>
                  <a:srgbClr val="999999"/>
                </a:solidFill>
              </a:rPr>
              <a:t>	Use surveys, numerical observation techniques</a:t>
            </a:r>
            <a:endParaRPr sz="2600">
              <a:solidFill>
                <a:srgbClr val="999999"/>
              </a:solidFill>
            </a:endParaRPr>
          </a:p>
          <a:p>
            <a:pPr marL="0" lvl="0" indent="0" algn="l" rtl="0">
              <a:spcBef>
                <a:spcPts val="1200"/>
              </a:spcBef>
              <a:spcAft>
                <a:spcPts val="0"/>
              </a:spcAft>
              <a:buNone/>
            </a:pPr>
            <a:r>
              <a:rPr lang="en-US" sz="2600">
                <a:solidFill>
                  <a:srgbClr val="999999"/>
                </a:solidFill>
              </a:rPr>
              <a:t>     Implement treatments, randomization, controls</a:t>
            </a:r>
            <a:endParaRPr sz="2600">
              <a:solidFill>
                <a:srgbClr val="999999"/>
              </a:solidFill>
            </a:endParaRPr>
          </a:p>
          <a:p>
            <a:pPr marL="0" lvl="0" indent="0" algn="l" rtl="0">
              <a:spcBef>
                <a:spcPts val="1200"/>
              </a:spcBef>
              <a:spcAft>
                <a:spcPts val="0"/>
              </a:spcAft>
              <a:buNone/>
            </a:pPr>
            <a:r>
              <a:rPr lang="en-US" sz="2600">
                <a:solidFill>
                  <a:schemeClr val="dk1"/>
                </a:solidFill>
              </a:rPr>
              <a:t>All education-related research requires ethics approval and strict adherence to privacy protocols.</a:t>
            </a:r>
            <a:endParaRPr sz="1800">
              <a:solidFill>
                <a:schemeClr val="dk1"/>
              </a:solidFill>
            </a:endParaRPr>
          </a:p>
        </p:txBody>
      </p:sp>
      <p:sp>
        <p:nvSpPr>
          <p:cNvPr id="171" name="Google Shape;171;g38e4956e2c3_0_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2"/>
          <p:cNvSpPr txBox="1"/>
          <p:nvPr/>
        </p:nvSpPr>
        <p:spPr>
          <a:xfrm>
            <a:off x="1819700" y="1852050"/>
            <a:ext cx="100197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800"/>
              <a:buFont typeface="Arial"/>
              <a:buNone/>
            </a:pPr>
            <a:r>
              <a:rPr lang="en-US" sz="2000" b="1" i="0" u="none" strike="noStrike">
                <a:solidFill>
                  <a:srgbClr val="000000"/>
                </a:solidFill>
                <a:latin typeface="Arial"/>
                <a:ea typeface="Arial"/>
                <a:cs typeface="Arial"/>
                <a:sym typeface="Arial"/>
              </a:rPr>
              <a:t>Mewis, K., Dee, J., Lam, V., Obradovich, S., &amp; Cassidy. A. </a:t>
            </a:r>
            <a:r>
              <a:rPr lang="en-US" sz="2000" b="0" i="0" u="none" strike="noStrike">
                <a:solidFill>
                  <a:srgbClr val="000000"/>
                </a:solidFill>
                <a:latin typeface="Arial"/>
                <a:ea typeface="Arial"/>
                <a:cs typeface="Arial"/>
                <a:sym typeface="Arial"/>
              </a:rPr>
              <a:t>(2018). A new self-assessment teaching assistant survey for growth and development. Teaching &amp; Learning Inquiry, 6(1). http://dx.doi.org/10.20343/teachlearninqu.6.1.8 </a:t>
            </a:r>
            <a:endParaRPr sz="2000">
              <a:solidFill>
                <a:schemeClr val="dk1"/>
              </a:solidFill>
              <a:latin typeface="Arial"/>
              <a:ea typeface="Arial"/>
              <a:cs typeface="Arial"/>
              <a:sym typeface="Arial"/>
            </a:endParaRPr>
          </a:p>
        </p:txBody>
      </p:sp>
      <p:sp>
        <p:nvSpPr>
          <p:cNvPr id="177" name="Google Shape;177;p12"/>
          <p:cNvSpPr txBox="1"/>
          <p:nvPr/>
        </p:nvSpPr>
        <p:spPr>
          <a:xfrm>
            <a:off x="1819700" y="887125"/>
            <a:ext cx="6550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solidFill>
                  <a:schemeClr val="dk1"/>
                </a:solidFill>
              </a:rPr>
              <a:t>Examples of research on TA Training</a:t>
            </a:r>
            <a:endParaRPr sz="2800" b="1">
              <a:solidFill>
                <a:schemeClr val="dk1"/>
              </a:solidFill>
            </a:endParaRPr>
          </a:p>
        </p:txBody>
      </p:sp>
      <p:sp>
        <p:nvSpPr>
          <p:cNvPr id="178" name="Google Shape;178;p12"/>
          <p:cNvSpPr txBox="1"/>
          <p:nvPr/>
        </p:nvSpPr>
        <p:spPr>
          <a:xfrm>
            <a:off x="1757425" y="3217175"/>
            <a:ext cx="9588900" cy="1908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Clr>
                <a:schemeClr val="dk1"/>
              </a:buClr>
              <a:buSzPts val="1100"/>
              <a:buFont typeface="Arial"/>
              <a:buNone/>
            </a:pPr>
            <a:r>
              <a:rPr lang="en-US" sz="2000" b="1">
                <a:solidFill>
                  <a:schemeClr val="dk1"/>
                </a:solidFill>
                <a:highlight>
                  <a:srgbClr val="FFFFFF"/>
                </a:highlight>
              </a:rPr>
              <a:t>Sadera, E., Suonio, E. E. K., Chen, J. C. C., Herbert, R., Hsu, D., Bogdan, B., &amp; Kool, B.</a:t>
            </a:r>
            <a:r>
              <a:rPr lang="en-US" sz="2000">
                <a:solidFill>
                  <a:schemeClr val="dk1"/>
                </a:solidFill>
                <a:highlight>
                  <a:srgbClr val="FFFFFF"/>
                </a:highlight>
              </a:rPr>
              <a:t> (2024). Strategies and approaches for delivering sustainable training and professional development of graduate teaching assistants, teaching assistants, and tutors: A scoping review. </a:t>
            </a:r>
            <a:r>
              <a:rPr lang="en-US" sz="2000" i="1">
                <a:solidFill>
                  <a:schemeClr val="dk1"/>
                </a:solidFill>
                <a:highlight>
                  <a:srgbClr val="FFFFFF"/>
                </a:highlight>
              </a:rPr>
              <a:t>Journal of Applied Research in Higher Education</a:t>
            </a:r>
            <a:r>
              <a:rPr lang="en-US" sz="2000">
                <a:solidFill>
                  <a:schemeClr val="dk1"/>
                </a:solidFill>
                <a:highlight>
                  <a:srgbClr val="FFFFFF"/>
                </a:highlight>
              </a:rPr>
              <a:t>, </a:t>
            </a:r>
            <a:r>
              <a:rPr lang="en-US" sz="2000" i="1">
                <a:solidFill>
                  <a:schemeClr val="dk1"/>
                </a:solidFill>
                <a:highlight>
                  <a:srgbClr val="FFFFFF"/>
                </a:highlight>
              </a:rPr>
              <a:t>16</a:t>
            </a:r>
            <a:r>
              <a:rPr lang="en-US" sz="2000">
                <a:solidFill>
                  <a:schemeClr val="dk1"/>
                </a:solidFill>
                <a:highlight>
                  <a:srgbClr val="FFFFFF"/>
                </a:highlight>
              </a:rPr>
              <a:t>(5), 2199-2215. https://doi.org/10.1108/JARHE-08-2023-0323</a:t>
            </a:r>
            <a:endParaRPr sz="3300">
              <a:solidFill>
                <a:schemeClr val="dk2"/>
              </a:solidFill>
            </a:endParaRPr>
          </a:p>
        </p:txBody>
      </p:sp>
      <p:sp>
        <p:nvSpPr>
          <p:cNvPr id="179" name="Google Shape;179;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38db685dead_0_0"/>
          <p:cNvSpPr txBox="1">
            <a:spLocks noGrp="1"/>
          </p:cNvSpPr>
          <p:nvPr>
            <p:ph type="title"/>
          </p:nvPr>
        </p:nvSpPr>
        <p:spPr>
          <a:xfrm>
            <a:off x="1810700" y="901850"/>
            <a:ext cx="9938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sz="3144" b="1">
                <a:highlight>
                  <a:schemeClr val="lt1"/>
                </a:highlight>
              </a:rPr>
              <a:t>Our Learning Outcomes:</a:t>
            </a:r>
            <a:endParaRPr sz="3144" b="1">
              <a:highlight>
                <a:schemeClr val="lt1"/>
              </a:highlight>
            </a:endParaRPr>
          </a:p>
          <a:p>
            <a:pPr marL="0" lvl="0" indent="0" algn="l" rtl="0">
              <a:spcBef>
                <a:spcPts val="0"/>
              </a:spcBef>
              <a:spcAft>
                <a:spcPts val="0"/>
              </a:spcAft>
              <a:buNone/>
            </a:pPr>
            <a:endParaRPr sz="3144">
              <a:highlight>
                <a:schemeClr val="lt1"/>
              </a:highlight>
            </a:endParaRPr>
          </a:p>
          <a:p>
            <a:pPr marL="0" lvl="0" indent="0" algn="l" rtl="0">
              <a:spcBef>
                <a:spcPts val="0"/>
              </a:spcBef>
              <a:spcAft>
                <a:spcPts val="0"/>
              </a:spcAft>
              <a:buNone/>
            </a:pPr>
            <a:r>
              <a:rPr lang="en-US" sz="3144">
                <a:highlight>
                  <a:schemeClr val="lt1"/>
                </a:highlight>
              </a:rPr>
              <a:t>By the end of this workshop you should be able to:</a:t>
            </a:r>
            <a:endParaRPr sz="3144">
              <a:highlight>
                <a:schemeClr val="lt1"/>
              </a:highlight>
            </a:endParaRPr>
          </a:p>
          <a:p>
            <a:pPr marL="0" lvl="0" indent="0" algn="l" rtl="0">
              <a:spcBef>
                <a:spcPts val="0"/>
              </a:spcBef>
              <a:spcAft>
                <a:spcPts val="0"/>
              </a:spcAft>
              <a:buNone/>
            </a:pPr>
            <a:endParaRPr sz="3144">
              <a:highlight>
                <a:schemeClr val="lt1"/>
              </a:highlight>
            </a:endParaRPr>
          </a:p>
          <a:p>
            <a:pPr marL="457200" lvl="0" indent="-408304" algn="l" rtl="0">
              <a:spcBef>
                <a:spcPts val="0"/>
              </a:spcBef>
              <a:spcAft>
                <a:spcPts val="0"/>
              </a:spcAft>
              <a:buSzPct val="100000"/>
              <a:buChar char="●"/>
            </a:pPr>
            <a:r>
              <a:rPr lang="en-US" sz="3144">
                <a:highlight>
                  <a:schemeClr val="lt1"/>
                </a:highlight>
              </a:rPr>
              <a:t>Identify essential components of a GTA training program</a:t>
            </a:r>
            <a:endParaRPr sz="3144">
              <a:highlight>
                <a:schemeClr val="lt1"/>
              </a:highlight>
            </a:endParaRPr>
          </a:p>
          <a:p>
            <a:pPr marL="0" lvl="0" indent="457200" algn="l" rtl="0">
              <a:spcBef>
                <a:spcPts val="0"/>
              </a:spcBef>
              <a:spcAft>
                <a:spcPts val="0"/>
              </a:spcAft>
              <a:buNone/>
            </a:pPr>
            <a:r>
              <a:rPr lang="en-US" sz="3144">
                <a:highlight>
                  <a:schemeClr val="lt1"/>
                </a:highlight>
              </a:rPr>
              <a:t>and possible ways to implement them. </a:t>
            </a:r>
            <a:endParaRPr sz="3144">
              <a:highlight>
                <a:schemeClr val="lt1"/>
              </a:highlight>
            </a:endParaRPr>
          </a:p>
          <a:p>
            <a:pPr marL="0" lvl="0" indent="0" algn="l" rtl="0">
              <a:spcBef>
                <a:spcPts val="0"/>
              </a:spcBef>
              <a:spcAft>
                <a:spcPts val="0"/>
              </a:spcAft>
              <a:buNone/>
            </a:pPr>
            <a:endParaRPr sz="3144">
              <a:highlight>
                <a:schemeClr val="lt1"/>
              </a:highlight>
            </a:endParaRPr>
          </a:p>
          <a:p>
            <a:pPr marL="457200" lvl="0" indent="-408304" algn="l" rtl="0">
              <a:spcBef>
                <a:spcPts val="0"/>
              </a:spcBef>
              <a:spcAft>
                <a:spcPts val="0"/>
              </a:spcAft>
              <a:buSzPct val="100000"/>
              <a:buChar char="●"/>
            </a:pPr>
            <a:r>
              <a:rPr lang="en-US" sz="3144">
                <a:highlight>
                  <a:schemeClr val="lt1"/>
                </a:highlight>
              </a:rPr>
              <a:t>Determine potential challenges in implementing GTA training sessions and how to address them.</a:t>
            </a:r>
            <a:endParaRPr sz="3144">
              <a:highlight>
                <a:schemeClr val="lt1"/>
              </a:highlight>
            </a:endParaRPr>
          </a:p>
          <a:p>
            <a:pPr marL="0" lvl="0" indent="0" algn="l" rtl="0">
              <a:spcBef>
                <a:spcPts val="0"/>
              </a:spcBef>
              <a:spcAft>
                <a:spcPts val="0"/>
              </a:spcAft>
              <a:buNone/>
            </a:pPr>
            <a:endParaRPr sz="3144">
              <a:highlight>
                <a:schemeClr val="lt1"/>
              </a:highlight>
            </a:endParaRPr>
          </a:p>
          <a:p>
            <a:pPr marL="457200" lvl="0" indent="-408304" algn="l" rtl="0">
              <a:spcBef>
                <a:spcPts val="0"/>
              </a:spcBef>
              <a:spcAft>
                <a:spcPts val="0"/>
              </a:spcAft>
              <a:buSzPct val="100000"/>
              <a:buChar char="●"/>
            </a:pPr>
            <a:r>
              <a:rPr lang="en-US" sz="3144">
                <a:highlight>
                  <a:schemeClr val="lt1"/>
                </a:highlight>
              </a:rPr>
              <a:t>Identify ways of evaluating a GTA training program and types of educational research.</a:t>
            </a:r>
            <a:endParaRPr sz="3144">
              <a:highlight>
                <a:schemeClr val="lt1"/>
              </a:highlight>
            </a:endParaRPr>
          </a:p>
          <a:p>
            <a:pPr marL="0" lvl="0" indent="0" algn="l" rtl="0">
              <a:spcBef>
                <a:spcPts val="0"/>
              </a:spcBef>
              <a:spcAft>
                <a:spcPts val="0"/>
              </a:spcAft>
              <a:buNone/>
            </a:pPr>
            <a:endParaRPr sz="3144">
              <a:highlight>
                <a:schemeClr val="lt1"/>
              </a:highlight>
            </a:endParaRPr>
          </a:p>
        </p:txBody>
      </p:sp>
      <p:sp>
        <p:nvSpPr>
          <p:cNvPr id="186" name="Google Shape;186;g38db685dead_0_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3"/>
          <p:cNvSpPr txBox="1"/>
          <p:nvPr/>
        </p:nvSpPr>
        <p:spPr>
          <a:xfrm>
            <a:off x="2053975" y="1797775"/>
            <a:ext cx="7089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2400"/>
              </a:spcBef>
              <a:spcAft>
                <a:spcPts val="0"/>
              </a:spcAft>
              <a:buClr>
                <a:srgbClr val="000000"/>
              </a:buClr>
              <a:buSzPts val="1800"/>
              <a:buFont typeface="Arial"/>
              <a:buNone/>
            </a:pPr>
            <a:r>
              <a:rPr lang="en-US" sz="1800" b="1" i="0" u="none" strike="noStrike">
                <a:solidFill>
                  <a:srgbClr val="000000"/>
                </a:solidFill>
                <a:latin typeface="Arial"/>
                <a:ea typeface="Arial"/>
                <a:cs typeface="Arial"/>
                <a:sym typeface="Arial"/>
              </a:rPr>
              <a:t>  </a:t>
            </a:r>
            <a:endParaRPr sz="1800">
              <a:solidFill>
                <a:schemeClr val="dk1"/>
              </a:solidFill>
              <a:latin typeface="Arial"/>
              <a:ea typeface="Arial"/>
              <a:cs typeface="Arial"/>
              <a:sym typeface="Arial"/>
            </a:endParaRPr>
          </a:p>
        </p:txBody>
      </p:sp>
      <p:sp>
        <p:nvSpPr>
          <p:cNvPr id="192" name="Google Shape;192;p13"/>
          <p:cNvSpPr txBox="1"/>
          <p:nvPr/>
        </p:nvSpPr>
        <p:spPr>
          <a:xfrm>
            <a:off x="1848575" y="935700"/>
            <a:ext cx="7360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solidFill>
                  <a:schemeClr val="dk1"/>
                </a:solidFill>
              </a:rPr>
              <a:t>Your take home ideas</a:t>
            </a:r>
            <a:endParaRPr sz="2800" b="1">
              <a:solidFill>
                <a:schemeClr val="dk1"/>
              </a:solidFill>
            </a:endParaRPr>
          </a:p>
        </p:txBody>
      </p:sp>
      <p:sp>
        <p:nvSpPr>
          <p:cNvPr id="193" name="Google Shape;193;p1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5"/>
          <p:cNvSpPr txBox="1"/>
          <p:nvPr/>
        </p:nvSpPr>
        <p:spPr>
          <a:xfrm>
            <a:off x="2065400" y="4552975"/>
            <a:ext cx="6230400" cy="1477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rPr>
              <a:t> </a:t>
            </a:r>
            <a:r>
              <a:rPr lang="en-US" sz="2400">
                <a:solidFill>
                  <a:schemeClr val="dk1"/>
                </a:solidFill>
                <a:latin typeface="Arial"/>
                <a:ea typeface="Arial"/>
                <a:cs typeface="Arial"/>
                <a:sym typeface="Arial"/>
              </a:rPr>
              <a:t>Carol Pollock </a:t>
            </a:r>
            <a:r>
              <a:rPr lang="en-US" sz="24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pollock@zoology.ubc.ca</a:t>
            </a:r>
            <a:r>
              <a:rPr lang="en-US" sz="2400">
                <a:solidFill>
                  <a:schemeClr val="dk1"/>
                </a:solidFill>
              </a:rPr>
              <a:t> </a:t>
            </a:r>
            <a:endParaRPr sz="2400">
              <a:solidFill>
                <a:schemeClr val="dk1"/>
              </a:solidFill>
            </a:endParaRPr>
          </a:p>
          <a:p>
            <a:pPr marL="0" marR="0" lvl="0" indent="0" algn="l" rtl="0">
              <a:spcBef>
                <a:spcPts val="0"/>
              </a:spcBef>
              <a:spcAft>
                <a:spcPts val="0"/>
              </a:spcAft>
              <a:buNone/>
            </a:pPr>
            <a:endParaRPr sz="2400">
              <a:solidFill>
                <a:schemeClr val="dk1"/>
              </a:solidFill>
            </a:endParaRPr>
          </a:p>
          <a:p>
            <a:pPr marL="0" lvl="0" indent="0" algn="l" rtl="0">
              <a:spcBef>
                <a:spcPts val="0"/>
              </a:spcBef>
              <a:spcAft>
                <a:spcPts val="0"/>
              </a:spcAft>
              <a:buClr>
                <a:schemeClr val="dk1"/>
              </a:buClr>
              <a:buFont typeface="Arial"/>
              <a:buNone/>
            </a:pPr>
            <a:r>
              <a:rPr lang="en-US" sz="2400">
                <a:solidFill>
                  <a:schemeClr val="dk1"/>
                </a:solidFill>
              </a:rPr>
              <a:t>Kathy Nomme </a:t>
            </a:r>
            <a:r>
              <a:rPr lang="en-US" sz="2400" u="sng">
                <a:solidFill>
                  <a:schemeClr val="dk1"/>
                </a:solidFill>
                <a:hlinkClick r:id="rId4">
                  <a:extLst>
                    <a:ext uri="{A12FA001-AC4F-418D-AE19-62706E023703}">
                      <ahyp:hlinkClr xmlns:ahyp="http://schemas.microsoft.com/office/drawing/2018/hyperlinkcolor" val="tx"/>
                    </a:ext>
                  </a:extLst>
                </a:hlinkClick>
              </a:rPr>
              <a:t>nomme@zoology.ubc.ca</a:t>
            </a:r>
            <a:endParaRPr sz="2400">
              <a:solidFill>
                <a:schemeClr val="dk1"/>
              </a:solidFil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9" name="Google Shape;199;p15"/>
          <p:cNvSpPr txBox="1"/>
          <p:nvPr/>
        </p:nvSpPr>
        <p:spPr>
          <a:xfrm>
            <a:off x="1494825" y="890075"/>
            <a:ext cx="7965000" cy="1508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b="1" i="1">
                <a:solidFill>
                  <a:schemeClr val="dk1"/>
                </a:solidFill>
              </a:rPr>
              <a:t>Thank you</a:t>
            </a:r>
            <a:r>
              <a:rPr lang="en-US" sz="2800" b="1">
                <a:solidFill>
                  <a:schemeClr val="dk1"/>
                </a:solidFill>
              </a:rPr>
              <a:t> for your interest, participation and caring about TA training</a:t>
            </a:r>
            <a:endParaRPr sz="2800" b="1">
              <a:solidFill>
                <a:schemeClr val="dk1"/>
              </a:solidFill>
            </a:endParaRPr>
          </a:p>
          <a:p>
            <a:pPr marL="0" lvl="0" indent="0" algn="ctr" rtl="0">
              <a:spcBef>
                <a:spcPts val="0"/>
              </a:spcBef>
              <a:spcAft>
                <a:spcPts val="0"/>
              </a:spcAft>
              <a:buNone/>
            </a:pPr>
            <a:endParaRPr sz="2800" b="1">
              <a:solidFill>
                <a:schemeClr val="dk2"/>
              </a:solidFill>
            </a:endParaRPr>
          </a:p>
        </p:txBody>
      </p:sp>
      <p:sp>
        <p:nvSpPr>
          <p:cNvPr id="200" name="Google Shape;200;p15"/>
          <p:cNvSpPr txBox="1"/>
          <p:nvPr/>
        </p:nvSpPr>
        <p:spPr>
          <a:xfrm>
            <a:off x="2521800" y="2905650"/>
            <a:ext cx="56826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2"/>
                </a:solidFill>
              </a:rPr>
              <a:t>To carry on the conversation </a:t>
            </a:r>
            <a:endParaRPr sz="2800">
              <a:solidFill>
                <a:schemeClr val="dk2"/>
              </a:solidFill>
            </a:endParaRPr>
          </a:p>
          <a:p>
            <a:pPr marL="0" lvl="0" indent="0" algn="l" rtl="0">
              <a:spcBef>
                <a:spcPts val="0"/>
              </a:spcBef>
              <a:spcAft>
                <a:spcPts val="0"/>
              </a:spcAft>
              <a:buNone/>
            </a:pPr>
            <a:r>
              <a:rPr lang="en-US" sz="2800">
                <a:solidFill>
                  <a:schemeClr val="dk2"/>
                </a:solidFill>
              </a:rPr>
              <a:t>or for more information contact:</a:t>
            </a:r>
            <a:endParaRPr sz="2800">
              <a:solidFill>
                <a:schemeClr val="dk2"/>
              </a:solidFill>
            </a:endParaRPr>
          </a:p>
        </p:txBody>
      </p:sp>
      <p:sp>
        <p:nvSpPr>
          <p:cNvPr id="201" name="Google Shape;201;p15"/>
          <p:cNvSpPr txBox="1"/>
          <p:nvPr/>
        </p:nvSpPr>
        <p:spPr>
          <a:xfrm>
            <a:off x="7223150" y="2578875"/>
            <a:ext cx="4986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a:solidFill>
                <a:schemeClr val="dk2"/>
              </a:solidFill>
            </a:endParaRPr>
          </a:p>
        </p:txBody>
      </p:sp>
      <p:pic>
        <p:nvPicPr>
          <p:cNvPr id="202" name="Google Shape;202;p15"/>
          <p:cNvPicPr preferRelativeResize="0"/>
          <p:nvPr/>
        </p:nvPicPr>
        <p:blipFill>
          <a:blip r:embed="rId5">
            <a:alphaModFix/>
          </a:blip>
          <a:stretch>
            <a:fillRect/>
          </a:stretch>
        </p:blipFill>
        <p:spPr>
          <a:xfrm>
            <a:off x="9094550" y="1548225"/>
            <a:ext cx="2829925" cy="4211650"/>
          </a:xfrm>
          <a:prstGeom prst="rect">
            <a:avLst/>
          </a:prstGeom>
          <a:noFill/>
          <a:ln>
            <a:noFill/>
          </a:ln>
        </p:spPr>
      </p:pic>
      <p:sp>
        <p:nvSpPr>
          <p:cNvPr id="203" name="Google Shape;203;p1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2"/>
          <p:cNvSpPr txBox="1"/>
          <p:nvPr/>
        </p:nvSpPr>
        <p:spPr>
          <a:xfrm>
            <a:off x="1812600" y="1912225"/>
            <a:ext cx="8878500" cy="181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chemeClr val="dk1"/>
                </a:solidFill>
                <a:latin typeface="Arial"/>
                <a:ea typeface="Arial"/>
                <a:cs typeface="Arial"/>
                <a:sym typeface="Arial"/>
              </a:rPr>
              <a:t>What are your expectations for this workshop?</a:t>
            </a:r>
            <a:br>
              <a:rPr lang="en-US" sz="2800" b="0" i="0" u="none" strike="noStrike" cap="none">
                <a:solidFill>
                  <a:schemeClr val="dk1"/>
                </a:solidFill>
                <a:latin typeface="Arial"/>
                <a:ea typeface="Arial"/>
                <a:cs typeface="Arial"/>
                <a:sym typeface="Arial"/>
              </a:rPr>
            </a:br>
            <a:br>
              <a:rPr lang="en-US" sz="2800" b="0" i="0" u="none" strike="noStrike" cap="none">
                <a:solidFill>
                  <a:schemeClr val="dk1"/>
                </a:solidFill>
                <a:latin typeface="Arial"/>
                <a:ea typeface="Arial"/>
                <a:cs typeface="Arial"/>
                <a:sym typeface="Arial"/>
              </a:rPr>
            </a:br>
            <a:br>
              <a:rPr lang="en-US" sz="2800" b="0" i="1" u="none" strike="noStrike" cap="none">
                <a:solidFill>
                  <a:schemeClr val="dk1"/>
                </a:solidFill>
                <a:latin typeface="Arial"/>
                <a:ea typeface="Arial"/>
                <a:cs typeface="Arial"/>
                <a:sym typeface="Arial"/>
              </a:rPr>
            </a:br>
            <a:endParaRPr sz="2800" i="1">
              <a:solidFill>
                <a:schemeClr val="dk1"/>
              </a:solidFill>
              <a:latin typeface="Arial"/>
              <a:ea typeface="Arial"/>
              <a:cs typeface="Arial"/>
              <a:sym typeface="Arial"/>
            </a:endParaRPr>
          </a:p>
        </p:txBody>
      </p:sp>
      <p:sp>
        <p:nvSpPr>
          <p:cNvPr id="70" name="Google Shape;70;p2"/>
          <p:cNvSpPr txBox="1"/>
          <p:nvPr/>
        </p:nvSpPr>
        <p:spPr>
          <a:xfrm>
            <a:off x="1940275" y="921225"/>
            <a:ext cx="6550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solidFill>
                  <a:schemeClr val="dk1"/>
                </a:solidFill>
              </a:rPr>
              <a:t>Expectations</a:t>
            </a:r>
            <a:endParaRPr sz="2800" b="1">
              <a:solidFill>
                <a:schemeClr val="dk1"/>
              </a:solidFill>
            </a:endParaRPr>
          </a:p>
        </p:txBody>
      </p:sp>
      <p:sp>
        <p:nvSpPr>
          <p:cNvPr id="71" name="Google Shape;71;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38f13cf5829_0_7"/>
          <p:cNvSpPr txBox="1">
            <a:spLocks noGrp="1"/>
          </p:cNvSpPr>
          <p:nvPr>
            <p:ph type="title"/>
          </p:nvPr>
        </p:nvSpPr>
        <p:spPr>
          <a:xfrm>
            <a:off x="1848575" y="913800"/>
            <a:ext cx="9505200" cy="75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sz="2800" b="1"/>
              <a:t>Additional R</a:t>
            </a:r>
            <a:r>
              <a:rPr lang="en-US" sz="2800" b="1">
                <a:latin typeface="Arial"/>
                <a:ea typeface="Arial"/>
                <a:cs typeface="Arial"/>
                <a:sym typeface="Arial"/>
              </a:rPr>
              <a:t>eferences</a:t>
            </a:r>
            <a:endParaRPr sz="2800" b="1">
              <a:latin typeface="Arial"/>
              <a:ea typeface="Arial"/>
              <a:cs typeface="Arial"/>
              <a:sym typeface="Arial"/>
            </a:endParaRPr>
          </a:p>
        </p:txBody>
      </p:sp>
      <p:sp>
        <p:nvSpPr>
          <p:cNvPr id="209" name="Google Shape;209;g38f13cf5829_0_7"/>
          <p:cNvSpPr txBox="1"/>
          <p:nvPr/>
        </p:nvSpPr>
        <p:spPr>
          <a:xfrm>
            <a:off x="1848575" y="1593100"/>
            <a:ext cx="8455500" cy="109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b="1">
                <a:solidFill>
                  <a:srgbClr val="333333"/>
                </a:solidFill>
                <a:highlight>
                  <a:srgbClr val="FFFFFF"/>
                </a:highlight>
              </a:rPr>
              <a:t>Justice, N. </a:t>
            </a:r>
            <a:r>
              <a:rPr lang="en-US" sz="1800">
                <a:solidFill>
                  <a:srgbClr val="333333"/>
                </a:solidFill>
                <a:highlight>
                  <a:srgbClr val="FFFFFF"/>
                </a:highlight>
              </a:rPr>
              <a:t>(2020). Preparing Graduate Students to Teach Statistics: A Review of Research and Ten Practical Recommendations. </a:t>
            </a:r>
            <a:r>
              <a:rPr lang="en-US" sz="1800" i="1">
                <a:solidFill>
                  <a:srgbClr val="333333"/>
                </a:solidFill>
                <a:highlight>
                  <a:srgbClr val="FFFFFF"/>
                </a:highlight>
              </a:rPr>
              <a:t>Journal of Statistics Education</a:t>
            </a:r>
            <a:r>
              <a:rPr lang="en-US" sz="1800">
                <a:solidFill>
                  <a:srgbClr val="333333"/>
                </a:solidFill>
                <a:highlight>
                  <a:srgbClr val="FFFFFF"/>
                </a:highlight>
              </a:rPr>
              <a:t>, </a:t>
            </a:r>
            <a:r>
              <a:rPr lang="en-US" sz="1800" i="1">
                <a:solidFill>
                  <a:srgbClr val="333333"/>
                </a:solidFill>
                <a:highlight>
                  <a:srgbClr val="FFFFFF"/>
                </a:highlight>
              </a:rPr>
              <a:t>28</a:t>
            </a:r>
            <a:r>
              <a:rPr lang="en-US" sz="1800">
                <a:solidFill>
                  <a:srgbClr val="333333"/>
                </a:solidFill>
                <a:highlight>
                  <a:srgbClr val="FFFFFF"/>
                </a:highlight>
              </a:rPr>
              <a:t>(3), 334–343. </a:t>
            </a:r>
            <a:r>
              <a:rPr lang="en-US" sz="1800" u="sng">
                <a:solidFill>
                  <a:srgbClr val="1155CC"/>
                </a:solidFill>
                <a:highlight>
                  <a:srgbClr val="FFFFFF"/>
                </a:highlight>
                <a:hlinkClick r:id="rId3">
                  <a:extLst>
                    <a:ext uri="{A12FA001-AC4F-418D-AE19-62706E023703}">
                      <ahyp:hlinkClr xmlns:ahyp="http://schemas.microsoft.com/office/drawing/2018/hyperlinkcolor" val="tx"/>
                    </a:ext>
                  </a:extLst>
                </a:hlinkClick>
              </a:rPr>
              <a:t>https://doi.org/10.1080/10691898.2020.1841590</a:t>
            </a:r>
            <a:endParaRPr sz="1800">
              <a:solidFill>
                <a:srgbClr val="333333"/>
              </a:solidFill>
              <a:highlight>
                <a:srgbClr val="FFFFFF"/>
              </a:highlight>
            </a:endParaRPr>
          </a:p>
        </p:txBody>
      </p:sp>
      <p:sp>
        <p:nvSpPr>
          <p:cNvPr id="210" name="Google Shape;210;g38f13cf5829_0_7"/>
          <p:cNvSpPr txBox="1"/>
          <p:nvPr/>
        </p:nvSpPr>
        <p:spPr>
          <a:xfrm flipH="1">
            <a:off x="1848650" y="2741300"/>
            <a:ext cx="9073500" cy="109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US" sz="1800" b="1">
                <a:solidFill>
                  <a:schemeClr val="dk1"/>
                </a:solidFill>
              </a:rPr>
              <a:t>Knezz, S.,  Berns, V., Schwabacher, J., Coleman, A.  </a:t>
            </a:r>
            <a:r>
              <a:rPr lang="en-US" sz="1800">
                <a:solidFill>
                  <a:schemeClr val="dk1"/>
                </a:solidFill>
              </a:rPr>
              <a:t>2024. Graduate Student Leadership in a TA Training Program. Journal of Chemical Education. </a:t>
            </a:r>
            <a:r>
              <a:rPr lang="en-US" sz="1800">
                <a:solidFill>
                  <a:srgbClr val="555555"/>
                </a:solidFill>
                <a:highlight>
                  <a:srgbClr val="FFFFFF"/>
                </a:highlight>
                <a:latin typeface="Roboto"/>
                <a:ea typeface="Roboto"/>
                <a:cs typeface="Roboto"/>
                <a:sym typeface="Roboto"/>
              </a:rPr>
              <a:t>DOI:</a:t>
            </a:r>
            <a:r>
              <a:rPr lang="en-US" sz="1800" u="sng">
                <a:solidFill>
                  <a:srgbClr val="1155CC"/>
                </a:solidFill>
                <a:highlight>
                  <a:srgbClr val="FFFFFF"/>
                </a:highlight>
                <a:latin typeface="Roboto"/>
                <a:ea typeface="Roboto"/>
                <a:cs typeface="Roboto"/>
                <a:sym typeface="Roboto"/>
                <a:hlinkClick r:id="rId4">
                  <a:extLst>
                    <a:ext uri="{A12FA001-AC4F-418D-AE19-62706E023703}">
                      <ahyp:hlinkClr xmlns:ahyp="http://schemas.microsoft.com/office/drawing/2018/hyperlinkcolor" val="tx"/>
                    </a:ext>
                  </a:extLst>
                </a:hlinkClick>
              </a:rPr>
              <a:t>10.1021/acs.jchemed.3c00969</a:t>
            </a:r>
            <a:endParaRPr sz="1800">
              <a:solidFill>
                <a:schemeClr val="dk1"/>
              </a:solidFill>
            </a:endParaRPr>
          </a:p>
        </p:txBody>
      </p:sp>
      <p:sp>
        <p:nvSpPr>
          <p:cNvPr id="211" name="Google Shape;211;g38f13cf5829_0_7"/>
          <p:cNvSpPr txBox="1"/>
          <p:nvPr/>
        </p:nvSpPr>
        <p:spPr>
          <a:xfrm>
            <a:off x="1848575" y="3889500"/>
            <a:ext cx="9505200" cy="1702200"/>
          </a:xfrm>
          <a:prstGeom prst="rect">
            <a:avLst/>
          </a:prstGeom>
          <a:noFill/>
          <a:ln>
            <a:noFill/>
          </a:ln>
        </p:spPr>
        <p:txBody>
          <a:bodyPr spcFirstLastPara="1" wrap="square" lIns="91425" tIns="91425" rIns="91425" bIns="91425" anchor="t" anchorCtr="0">
            <a:spAutoFit/>
          </a:bodyPr>
          <a:lstStyle/>
          <a:p>
            <a:pPr marL="0" marR="952500" lvl="0" indent="0" algn="l" rtl="0">
              <a:lnSpc>
                <a:spcPct val="109615"/>
              </a:lnSpc>
              <a:spcBef>
                <a:spcPts val="0"/>
              </a:spcBef>
              <a:spcAft>
                <a:spcPts val="0"/>
              </a:spcAft>
              <a:buNone/>
            </a:pPr>
            <a:r>
              <a:rPr lang="en-US" sz="1800" b="1">
                <a:solidFill>
                  <a:srgbClr val="222222"/>
                </a:solidFill>
                <a:highlight>
                  <a:srgbClr val="FFFFFF"/>
                </a:highlight>
                <a:latin typeface="Roboto"/>
                <a:ea typeface="Roboto"/>
                <a:cs typeface="Roboto"/>
                <a:sym typeface="Roboto"/>
              </a:rPr>
              <a:t>McLeod, C. L., Almquist, C. B., Ess, M. P., Zhang, J., Schultz, H., Nguyen, T., Tran, K., &amp; Hughes, M. </a:t>
            </a:r>
            <a:r>
              <a:rPr lang="en-US" sz="1800">
                <a:solidFill>
                  <a:srgbClr val="222222"/>
                </a:solidFill>
                <a:highlight>
                  <a:srgbClr val="FFFFFF"/>
                </a:highlight>
                <a:latin typeface="Roboto"/>
                <a:ea typeface="Roboto"/>
                <a:cs typeface="Roboto"/>
                <a:sym typeface="Roboto"/>
              </a:rPr>
              <a:t>(2025). Graduate Teaching Assistants (GTAs): Roles, Perspectives, and Prioritizing GTA Workforce Development Pathways. </a:t>
            </a:r>
            <a:r>
              <a:rPr lang="en-US" sz="1800" i="1">
                <a:solidFill>
                  <a:srgbClr val="222222"/>
                </a:solidFill>
                <a:highlight>
                  <a:srgbClr val="FFFFFF"/>
                </a:highlight>
                <a:latin typeface="Roboto"/>
                <a:ea typeface="Roboto"/>
                <a:cs typeface="Roboto"/>
                <a:sym typeface="Roboto"/>
              </a:rPr>
              <a:t>Education Sciences</a:t>
            </a:r>
            <a:r>
              <a:rPr lang="en-US" sz="1800">
                <a:solidFill>
                  <a:srgbClr val="222222"/>
                </a:solidFill>
                <a:highlight>
                  <a:srgbClr val="FFFFFF"/>
                </a:highlight>
                <a:latin typeface="Roboto"/>
                <a:ea typeface="Roboto"/>
                <a:cs typeface="Roboto"/>
                <a:sym typeface="Roboto"/>
              </a:rPr>
              <a:t>, </a:t>
            </a:r>
            <a:r>
              <a:rPr lang="en-US" sz="1800" i="1">
                <a:solidFill>
                  <a:srgbClr val="222222"/>
                </a:solidFill>
                <a:highlight>
                  <a:srgbClr val="FFFFFF"/>
                </a:highlight>
                <a:latin typeface="Roboto"/>
                <a:ea typeface="Roboto"/>
                <a:cs typeface="Roboto"/>
                <a:sym typeface="Roboto"/>
              </a:rPr>
              <a:t>15</a:t>
            </a:r>
            <a:r>
              <a:rPr lang="en-US" sz="1800">
                <a:solidFill>
                  <a:srgbClr val="222222"/>
                </a:solidFill>
                <a:highlight>
                  <a:srgbClr val="FFFFFF"/>
                </a:highlight>
                <a:latin typeface="Roboto"/>
                <a:ea typeface="Roboto"/>
                <a:cs typeface="Roboto"/>
                <a:sym typeface="Roboto"/>
              </a:rPr>
              <a:t>(7), 838. </a:t>
            </a:r>
            <a:r>
              <a:rPr lang="en-US" sz="1800" u="sng">
                <a:solidFill>
                  <a:srgbClr val="1155CC"/>
                </a:solidFill>
                <a:highlight>
                  <a:srgbClr val="FFFFFF"/>
                </a:highlight>
                <a:latin typeface="Roboto"/>
                <a:ea typeface="Roboto"/>
                <a:cs typeface="Roboto"/>
                <a:sym typeface="Roboto"/>
                <a:hlinkClick r:id="rId5">
                  <a:extLst>
                    <a:ext uri="{A12FA001-AC4F-418D-AE19-62706E023703}">
                      <ahyp:hlinkClr xmlns:ahyp="http://schemas.microsoft.com/office/drawing/2018/hyperlinkcolor" val="tx"/>
                    </a:ext>
                  </a:extLst>
                </a:hlinkClick>
              </a:rPr>
              <a:t>https://doi.org/10.3390/educsci15070838</a:t>
            </a:r>
            <a:endParaRPr sz="1800">
              <a:solidFill>
                <a:srgbClr val="1155CC"/>
              </a:solidFill>
              <a:highlight>
                <a:srgbClr val="FFFFFF"/>
              </a:highlight>
              <a:latin typeface="Roboto"/>
              <a:ea typeface="Roboto"/>
              <a:cs typeface="Roboto"/>
              <a:sym typeface="Roboto"/>
            </a:endParaRPr>
          </a:p>
          <a:p>
            <a:pPr marL="0" marR="952500" lvl="0" indent="0" algn="l" rtl="0">
              <a:lnSpc>
                <a:spcPct val="109615"/>
              </a:lnSpc>
              <a:spcBef>
                <a:spcPts val="200"/>
              </a:spcBef>
              <a:spcAft>
                <a:spcPts val="200"/>
              </a:spcAft>
              <a:buNone/>
            </a:pPr>
            <a:endParaRPr sz="1800">
              <a:solidFill>
                <a:srgbClr val="222222"/>
              </a:solidFill>
              <a:highlight>
                <a:srgbClr val="FFFFFF"/>
              </a:highlight>
              <a:latin typeface="Roboto"/>
              <a:ea typeface="Roboto"/>
              <a:cs typeface="Roboto"/>
              <a:sym typeface="Roboto"/>
            </a:endParaRPr>
          </a:p>
        </p:txBody>
      </p:sp>
      <p:sp>
        <p:nvSpPr>
          <p:cNvPr id="212" name="Google Shape;212;g38f13cf5829_0_7"/>
          <p:cNvSpPr txBox="1"/>
          <p:nvPr/>
        </p:nvSpPr>
        <p:spPr>
          <a:xfrm>
            <a:off x="1848575" y="5339000"/>
            <a:ext cx="9324900" cy="109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US" sz="1800" b="1">
                <a:solidFill>
                  <a:schemeClr val="dk1"/>
                </a:solidFill>
              </a:rPr>
              <a:t>Mewis, K., Dee, J., Lam, V., Obradovich, S., &amp; Cassidy. A. </a:t>
            </a:r>
            <a:r>
              <a:rPr lang="en-US" sz="1800">
                <a:solidFill>
                  <a:schemeClr val="dk1"/>
                </a:solidFill>
              </a:rPr>
              <a:t>(2018). A new self-assessment teaching assistant survey for growth and development. Teaching &amp; Learning Inquiry, 6(1). </a:t>
            </a:r>
            <a:r>
              <a:rPr lang="en-US" sz="1800" u="sng">
                <a:solidFill>
                  <a:srgbClr val="1155CC"/>
                </a:solidFill>
                <a:hlinkClick r:id="rId6">
                  <a:extLst>
                    <a:ext uri="{A12FA001-AC4F-418D-AE19-62706E023703}">
                      <ahyp:hlinkClr xmlns:ahyp="http://schemas.microsoft.com/office/drawing/2018/hyperlinkcolor" val="tx"/>
                    </a:ext>
                  </a:extLst>
                </a:hlinkClick>
              </a:rPr>
              <a:t>http://dx.doi.org/10.20343/teachlearninqu.6.1.8</a:t>
            </a:r>
            <a:endParaRPr sz="1800">
              <a:solidFill>
                <a:schemeClr val="dk1"/>
              </a:solidFill>
            </a:endParaRPr>
          </a:p>
        </p:txBody>
      </p:sp>
      <p:sp>
        <p:nvSpPr>
          <p:cNvPr id="213" name="Google Shape;213;g38f13cf5829_0_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38f29fa4d98_0_10"/>
          <p:cNvSpPr txBox="1">
            <a:spLocks noGrp="1"/>
          </p:cNvSpPr>
          <p:nvPr>
            <p:ph type="title"/>
          </p:nvPr>
        </p:nvSpPr>
        <p:spPr>
          <a:xfrm>
            <a:off x="1906200" y="911100"/>
            <a:ext cx="9935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SzPts val="990"/>
              <a:buNone/>
            </a:pPr>
            <a:r>
              <a:rPr lang="en-US" sz="2830" b="1"/>
              <a:t>Additional References</a:t>
            </a:r>
            <a:r>
              <a:rPr lang="en-US" sz="2830"/>
              <a:t> (continued)</a:t>
            </a:r>
            <a:endParaRPr sz="2830"/>
          </a:p>
        </p:txBody>
      </p:sp>
      <p:sp>
        <p:nvSpPr>
          <p:cNvPr id="220" name="Google Shape;220;g38f29fa4d98_0_10"/>
          <p:cNvSpPr txBox="1"/>
          <p:nvPr/>
        </p:nvSpPr>
        <p:spPr>
          <a:xfrm>
            <a:off x="1840475" y="1783225"/>
            <a:ext cx="9114900" cy="1252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1800" b="1">
                <a:solidFill>
                  <a:schemeClr val="dk1"/>
                </a:solidFill>
              </a:rPr>
              <a:t>Nomme, K., and Pollock, C</a:t>
            </a:r>
            <a:r>
              <a:rPr lang="en-US" sz="1800">
                <a:solidFill>
                  <a:schemeClr val="dk1"/>
                </a:solidFill>
              </a:rPr>
              <a:t>. (2022). The Successful TA. A Practical Approach to Effective Teaching. UBC Press. </a:t>
            </a:r>
            <a:r>
              <a:rPr lang="en-US" sz="1800" u="sng">
                <a:solidFill>
                  <a:srgbClr val="1155CC"/>
                </a:solidFill>
                <a:hlinkClick r:id="rId3">
                  <a:extLst>
                    <a:ext uri="{A12FA001-AC4F-418D-AE19-62706E023703}">
                      <ahyp:hlinkClr xmlns:ahyp="http://schemas.microsoft.com/office/drawing/2018/hyperlinkcolor" val="tx"/>
                    </a:ext>
                  </a:extLst>
                </a:hlinkClick>
              </a:rPr>
              <a:t>https://www.ubcpress.ca/the-successful-ta</a:t>
            </a:r>
            <a:endParaRPr sz="1800">
              <a:solidFill>
                <a:srgbClr val="1155CC"/>
              </a:solidFill>
            </a:endParaRPr>
          </a:p>
          <a:p>
            <a:pPr marL="0" lvl="0" indent="0" algn="l" rtl="0">
              <a:lnSpc>
                <a:spcPct val="115000"/>
              </a:lnSpc>
              <a:spcBef>
                <a:spcPts val="1200"/>
              </a:spcBef>
              <a:spcAft>
                <a:spcPts val="1200"/>
              </a:spcAft>
              <a:buNone/>
            </a:pPr>
            <a:endParaRPr sz="1800">
              <a:solidFill>
                <a:schemeClr val="dk1"/>
              </a:solidFill>
            </a:endParaRPr>
          </a:p>
        </p:txBody>
      </p:sp>
      <p:sp>
        <p:nvSpPr>
          <p:cNvPr id="221" name="Google Shape;221;g38f29fa4d98_0_10"/>
          <p:cNvSpPr txBox="1"/>
          <p:nvPr/>
        </p:nvSpPr>
        <p:spPr>
          <a:xfrm>
            <a:off x="1840475" y="2797050"/>
            <a:ext cx="9114900" cy="220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1800" b="1">
                <a:solidFill>
                  <a:schemeClr val="dk1"/>
                </a:solidFill>
                <a:highlight>
                  <a:srgbClr val="FFFFFF"/>
                </a:highlight>
              </a:rPr>
              <a:t>Sadera, E., Suonio, E. E. K., Chen, J. C. C., Herbert, R., Hsu, D., Bogdan, B., &amp; Kool, B.</a:t>
            </a:r>
            <a:r>
              <a:rPr lang="en-US" sz="1800">
                <a:solidFill>
                  <a:schemeClr val="dk1"/>
                </a:solidFill>
                <a:highlight>
                  <a:srgbClr val="FFFFFF"/>
                </a:highlight>
              </a:rPr>
              <a:t> (2024). Strategies and approaches for delivering sustainable training and professional development of graduate teaching assistants, teaching assistants, and tutors: A scoping review. </a:t>
            </a:r>
            <a:r>
              <a:rPr lang="en-US" sz="1800" i="1">
                <a:solidFill>
                  <a:schemeClr val="dk1"/>
                </a:solidFill>
                <a:highlight>
                  <a:srgbClr val="FFFFFF"/>
                </a:highlight>
              </a:rPr>
              <a:t>Journal of Applied Research in Higher Education</a:t>
            </a:r>
            <a:r>
              <a:rPr lang="en-US" sz="1800">
                <a:solidFill>
                  <a:schemeClr val="dk1"/>
                </a:solidFill>
                <a:highlight>
                  <a:srgbClr val="FFFFFF"/>
                </a:highlight>
              </a:rPr>
              <a:t>, </a:t>
            </a:r>
            <a:r>
              <a:rPr lang="en-US" sz="1800" i="1">
                <a:solidFill>
                  <a:schemeClr val="dk1"/>
                </a:solidFill>
                <a:highlight>
                  <a:srgbClr val="FFFFFF"/>
                </a:highlight>
              </a:rPr>
              <a:t>16</a:t>
            </a:r>
            <a:r>
              <a:rPr lang="en-US" sz="1800">
                <a:solidFill>
                  <a:schemeClr val="dk1"/>
                </a:solidFill>
                <a:highlight>
                  <a:srgbClr val="FFFFFF"/>
                </a:highlight>
              </a:rPr>
              <a:t>(5), 2199-2215. </a:t>
            </a:r>
            <a:r>
              <a:rPr lang="en-US" sz="1800" u="sng">
                <a:solidFill>
                  <a:srgbClr val="1155CC"/>
                </a:solidFill>
                <a:highlight>
                  <a:srgbClr val="FFFFFF"/>
                </a:highlight>
                <a:hlinkClick r:id="rId4">
                  <a:extLst>
                    <a:ext uri="{A12FA001-AC4F-418D-AE19-62706E023703}">
                      <ahyp:hlinkClr xmlns:ahyp="http://schemas.microsoft.com/office/drawing/2018/hyperlinkcolor" val="tx"/>
                    </a:ext>
                  </a:extLst>
                </a:hlinkClick>
              </a:rPr>
              <a:t>https://doi.org/10.1108/JARHE-08-2023-0323</a:t>
            </a:r>
            <a:endParaRPr sz="1800">
              <a:solidFill>
                <a:srgbClr val="1155CC"/>
              </a:solidFill>
              <a:highlight>
                <a:srgbClr val="FFFFFF"/>
              </a:highlight>
            </a:endParaRPr>
          </a:p>
          <a:p>
            <a:pPr marL="0" lvl="0" indent="0" algn="l" rtl="0">
              <a:lnSpc>
                <a:spcPct val="115000"/>
              </a:lnSpc>
              <a:spcBef>
                <a:spcPts val="1200"/>
              </a:spcBef>
              <a:spcAft>
                <a:spcPts val="1200"/>
              </a:spcAft>
              <a:buNone/>
            </a:pPr>
            <a:endParaRPr sz="1800">
              <a:solidFill>
                <a:schemeClr val="dk1"/>
              </a:solidFill>
              <a:highlight>
                <a:srgbClr val="FFFFFF"/>
              </a:highlight>
            </a:endParaRPr>
          </a:p>
        </p:txBody>
      </p:sp>
      <p:sp>
        <p:nvSpPr>
          <p:cNvPr id="222" name="Google Shape;222;g38f29fa4d98_0_10"/>
          <p:cNvSpPr txBox="1"/>
          <p:nvPr/>
        </p:nvSpPr>
        <p:spPr>
          <a:xfrm>
            <a:off x="1906200" y="4854275"/>
            <a:ext cx="9380400" cy="109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US" sz="1800" b="1">
                <a:solidFill>
                  <a:schemeClr val="dk1"/>
                </a:solidFill>
              </a:rPr>
              <a:t>Westwood, N.E., Srivastava, D.S.</a:t>
            </a:r>
            <a:r>
              <a:rPr lang="en-US" sz="1800">
                <a:solidFill>
                  <a:schemeClr val="dk1"/>
                </a:solidFill>
              </a:rPr>
              <a:t> (2025). Perspectives of graduate student teaching assistants on value and meaning in their role. </a:t>
            </a:r>
            <a:r>
              <a:rPr lang="en-US" sz="1800" i="1">
                <a:solidFill>
                  <a:schemeClr val="dk1"/>
                </a:solidFill>
              </a:rPr>
              <a:t>Journal of Microbiology and Biology Education</a:t>
            </a:r>
            <a:r>
              <a:rPr lang="en-US" sz="1800">
                <a:solidFill>
                  <a:schemeClr val="dk1"/>
                </a:solidFill>
              </a:rPr>
              <a:t>. 0:e00115-25.</a:t>
            </a:r>
            <a:r>
              <a:rPr lang="en-US" sz="1800">
                <a:solidFill>
                  <a:schemeClr val="dk1"/>
                </a:solidFill>
                <a:uFill>
                  <a:noFill/>
                </a:uFill>
                <a:hlinkClick r:id="rId5">
                  <a:extLst>
                    <a:ext uri="{A12FA001-AC4F-418D-AE19-62706E023703}">
                      <ahyp:hlinkClr xmlns:ahyp="http://schemas.microsoft.com/office/drawing/2018/hyperlinkcolor" val="tx"/>
                    </a:ext>
                  </a:extLst>
                </a:hlinkClick>
              </a:rPr>
              <a:t> </a:t>
            </a:r>
            <a:r>
              <a:rPr lang="en-US" sz="1800" u="sng">
                <a:solidFill>
                  <a:srgbClr val="1155CC"/>
                </a:solidFill>
                <a:hlinkClick r:id="rId5">
                  <a:extLst>
                    <a:ext uri="{A12FA001-AC4F-418D-AE19-62706E023703}">
                      <ahyp:hlinkClr xmlns:ahyp="http://schemas.microsoft.com/office/drawing/2018/hyperlinkcolor" val="tx"/>
                    </a:ext>
                  </a:extLst>
                </a:hlinkClick>
              </a:rPr>
              <a:t>https://doi.org/10.1128/jmbe.00115-25</a:t>
            </a:r>
            <a:endParaRPr sz="1800">
              <a:solidFill>
                <a:schemeClr val="dk1"/>
              </a:solidFill>
            </a:endParaRPr>
          </a:p>
        </p:txBody>
      </p:sp>
      <p:sp>
        <p:nvSpPr>
          <p:cNvPr id="223" name="Google Shape;223;g38f29fa4d98_0_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388b65f7cae_0_0"/>
          <p:cNvSpPr txBox="1">
            <a:spLocks noGrp="1"/>
          </p:cNvSpPr>
          <p:nvPr>
            <p:ph type="title"/>
          </p:nvPr>
        </p:nvSpPr>
        <p:spPr>
          <a:xfrm>
            <a:off x="1810700" y="901850"/>
            <a:ext cx="9938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sz="3144" b="1">
                <a:highlight>
                  <a:schemeClr val="lt1"/>
                </a:highlight>
              </a:rPr>
              <a:t>Learning Outcomes:</a:t>
            </a:r>
            <a:endParaRPr sz="3144" b="1">
              <a:highlight>
                <a:schemeClr val="lt1"/>
              </a:highlight>
            </a:endParaRPr>
          </a:p>
          <a:p>
            <a:pPr marL="0" lvl="0" indent="0" algn="l" rtl="0">
              <a:spcBef>
                <a:spcPts val="0"/>
              </a:spcBef>
              <a:spcAft>
                <a:spcPts val="0"/>
              </a:spcAft>
              <a:buNone/>
            </a:pPr>
            <a:endParaRPr sz="3144">
              <a:highlight>
                <a:schemeClr val="lt1"/>
              </a:highlight>
            </a:endParaRPr>
          </a:p>
          <a:p>
            <a:pPr marL="0" lvl="0" indent="0" algn="l" rtl="0">
              <a:spcBef>
                <a:spcPts val="0"/>
              </a:spcBef>
              <a:spcAft>
                <a:spcPts val="0"/>
              </a:spcAft>
              <a:buNone/>
            </a:pPr>
            <a:r>
              <a:rPr lang="en-US" sz="3144">
                <a:highlight>
                  <a:schemeClr val="lt1"/>
                </a:highlight>
              </a:rPr>
              <a:t>By the end of this workshop you should be able to:</a:t>
            </a:r>
            <a:endParaRPr sz="3144">
              <a:highlight>
                <a:schemeClr val="lt1"/>
              </a:highlight>
            </a:endParaRPr>
          </a:p>
          <a:p>
            <a:pPr marL="0" lvl="0" indent="0" algn="l" rtl="0">
              <a:spcBef>
                <a:spcPts val="0"/>
              </a:spcBef>
              <a:spcAft>
                <a:spcPts val="0"/>
              </a:spcAft>
              <a:buNone/>
            </a:pPr>
            <a:endParaRPr sz="3144">
              <a:highlight>
                <a:schemeClr val="lt1"/>
              </a:highlight>
            </a:endParaRPr>
          </a:p>
          <a:p>
            <a:pPr marL="457200" lvl="0" indent="-408304" algn="l" rtl="0">
              <a:spcBef>
                <a:spcPts val="0"/>
              </a:spcBef>
              <a:spcAft>
                <a:spcPts val="0"/>
              </a:spcAft>
              <a:buSzPct val="100000"/>
              <a:buChar char="●"/>
            </a:pPr>
            <a:r>
              <a:rPr lang="en-US" sz="3144">
                <a:highlight>
                  <a:schemeClr val="lt1"/>
                </a:highlight>
              </a:rPr>
              <a:t>Identify essential components of a GTA training program</a:t>
            </a:r>
            <a:endParaRPr sz="3144">
              <a:highlight>
                <a:schemeClr val="lt1"/>
              </a:highlight>
            </a:endParaRPr>
          </a:p>
          <a:p>
            <a:pPr marL="0" lvl="0" indent="457200" algn="l" rtl="0">
              <a:spcBef>
                <a:spcPts val="0"/>
              </a:spcBef>
              <a:spcAft>
                <a:spcPts val="0"/>
              </a:spcAft>
              <a:buNone/>
            </a:pPr>
            <a:r>
              <a:rPr lang="en-US" sz="3144">
                <a:highlight>
                  <a:schemeClr val="lt1"/>
                </a:highlight>
              </a:rPr>
              <a:t>and possible ways to implement them. </a:t>
            </a:r>
            <a:endParaRPr sz="3144">
              <a:highlight>
                <a:schemeClr val="lt1"/>
              </a:highlight>
            </a:endParaRPr>
          </a:p>
          <a:p>
            <a:pPr marL="0" lvl="0" indent="0" algn="l" rtl="0">
              <a:spcBef>
                <a:spcPts val="0"/>
              </a:spcBef>
              <a:spcAft>
                <a:spcPts val="0"/>
              </a:spcAft>
              <a:buNone/>
            </a:pPr>
            <a:endParaRPr sz="3144">
              <a:highlight>
                <a:schemeClr val="lt1"/>
              </a:highlight>
            </a:endParaRPr>
          </a:p>
          <a:p>
            <a:pPr marL="457200" lvl="0" indent="-408304" algn="l" rtl="0">
              <a:spcBef>
                <a:spcPts val="0"/>
              </a:spcBef>
              <a:spcAft>
                <a:spcPts val="0"/>
              </a:spcAft>
              <a:buSzPct val="100000"/>
              <a:buChar char="●"/>
            </a:pPr>
            <a:r>
              <a:rPr lang="en-US" sz="3144">
                <a:highlight>
                  <a:schemeClr val="lt1"/>
                </a:highlight>
              </a:rPr>
              <a:t>Determine potential challenges in implementing GTA training sessions and how to address them.</a:t>
            </a:r>
            <a:endParaRPr sz="3144">
              <a:highlight>
                <a:schemeClr val="lt1"/>
              </a:highlight>
            </a:endParaRPr>
          </a:p>
          <a:p>
            <a:pPr marL="0" lvl="0" indent="0" algn="l" rtl="0">
              <a:spcBef>
                <a:spcPts val="0"/>
              </a:spcBef>
              <a:spcAft>
                <a:spcPts val="0"/>
              </a:spcAft>
              <a:buNone/>
            </a:pPr>
            <a:endParaRPr sz="3144">
              <a:highlight>
                <a:schemeClr val="lt1"/>
              </a:highlight>
            </a:endParaRPr>
          </a:p>
          <a:p>
            <a:pPr marL="457200" lvl="0" indent="-408304" algn="l" rtl="0">
              <a:spcBef>
                <a:spcPts val="0"/>
              </a:spcBef>
              <a:spcAft>
                <a:spcPts val="0"/>
              </a:spcAft>
              <a:buSzPct val="100000"/>
              <a:buChar char="●"/>
            </a:pPr>
            <a:r>
              <a:rPr lang="en-US" sz="3144">
                <a:highlight>
                  <a:schemeClr val="lt1"/>
                </a:highlight>
              </a:rPr>
              <a:t>Identify ways of evaluating a GTA training program and types of educational research.</a:t>
            </a:r>
            <a:endParaRPr sz="3144">
              <a:highlight>
                <a:schemeClr val="lt1"/>
              </a:highlight>
            </a:endParaRPr>
          </a:p>
          <a:p>
            <a:pPr marL="0" lvl="0" indent="0" algn="l" rtl="0">
              <a:spcBef>
                <a:spcPts val="0"/>
              </a:spcBef>
              <a:spcAft>
                <a:spcPts val="0"/>
              </a:spcAft>
              <a:buNone/>
            </a:pPr>
            <a:endParaRPr sz="3144">
              <a:highlight>
                <a:schemeClr val="lt1"/>
              </a:highlight>
            </a:endParaRPr>
          </a:p>
        </p:txBody>
      </p:sp>
      <p:sp>
        <p:nvSpPr>
          <p:cNvPr id="78" name="Google Shape;78;g388b65f7cae_0_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38f13cf5829_0_0"/>
          <p:cNvSpPr txBox="1"/>
          <p:nvPr/>
        </p:nvSpPr>
        <p:spPr>
          <a:xfrm>
            <a:off x="1844400" y="907525"/>
            <a:ext cx="9842400" cy="138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800"/>
              <a:buFont typeface="Arial"/>
              <a:buNone/>
            </a:pPr>
            <a:r>
              <a:rPr lang="en-US" sz="2800" b="1" i="0" u="none" strike="noStrike">
                <a:solidFill>
                  <a:srgbClr val="000000"/>
                </a:solidFill>
                <a:latin typeface="Arial"/>
                <a:ea typeface="Arial"/>
                <a:cs typeface="Arial"/>
                <a:sym typeface="Arial"/>
              </a:rPr>
              <a:t>What topics are essential in a GTA training program?</a:t>
            </a:r>
            <a:endParaRPr sz="2800" b="1" i="0" u="none" strike="noStrike">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800"/>
              <a:buFont typeface="Arial"/>
              <a:buNone/>
            </a:pPr>
            <a:endParaRPr sz="2800" b="1"/>
          </a:p>
          <a:p>
            <a:pPr marL="0" lvl="0" indent="0" algn="l" rtl="0">
              <a:spcBef>
                <a:spcPts val="0"/>
              </a:spcBef>
              <a:spcAft>
                <a:spcPts val="0"/>
              </a:spcAft>
              <a:buClr>
                <a:schemeClr val="dk1"/>
              </a:buClr>
              <a:buFont typeface="Arial"/>
              <a:buNone/>
            </a:pPr>
            <a:endParaRPr sz="2800" b="1"/>
          </a:p>
        </p:txBody>
      </p:sp>
      <p:sp>
        <p:nvSpPr>
          <p:cNvPr id="84" name="Google Shape;84;g38f13cf5829_0_0"/>
          <p:cNvSpPr txBox="1"/>
          <p:nvPr/>
        </p:nvSpPr>
        <p:spPr>
          <a:xfrm>
            <a:off x="1966625" y="2067475"/>
            <a:ext cx="6908400" cy="64632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rPr>
              <a:t>Your ideas:</a:t>
            </a:r>
          </a:p>
          <a:p>
            <a:pPr marL="0" lvl="0" indent="0" algn="l" rtl="0">
              <a:spcBef>
                <a:spcPts val="0"/>
              </a:spcBef>
              <a:spcAft>
                <a:spcPts val="0"/>
              </a:spcAft>
              <a:buNone/>
            </a:pPr>
            <a:endParaRPr lang="en-US" sz="2800" dirty="0">
              <a:solidFill>
                <a:schemeClr val="dk1"/>
              </a:solidFill>
            </a:endParaRPr>
          </a:p>
          <a:p>
            <a:pPr lvl="0"/>
            <a:r>
              <a:rPr lang="en-US" sz="2800" dirty="0">
                <a:solidFill>
                  <a:schemeClr val="dk1"/>
                </a:solidFill>
                <a:highlight>
                  <a:srgbClr val="FFFF00"/>
                </a:highlight>
              </a:rPr>
              <a:t>Google Doc for Keynote activities: </a:t>
            </a:r>
            <a:r>
              <a:rPr lang="en-US" sz="2800" dirty="0">
                <a:solidFill>
                  <a:schemeClr val="dk1"/>
                </a:solidFill>
                <a:highlight>
                  <a:srgbClr val="FFFF00"/>
                </a:highlight>
                <a:hlinkClick r:id="rId3"/>
              </a:rPr>
              <a:t>https://docs.google.com/document/d/1uwGhcLiWxTNwY7U4F5_s9M1Nn4QjAmy1YkBSwqAZOUc/edit?tab=t.0</a:t>
            </a:r>
            <a:r>
              <a:rPr lang="en-US" sz="2800" dirty="0">
                <a:solidFill>
                  <a:schemeClr val="dk1"/>
                </a:solidFill>
                <a:highlight>
                  <a:srgbClr val="FFFF00"/>
                </a:highlight>
              </a:rPr>
              <a:t> </a:t>
            </a:r>
            <a:endParaRPr sz="2800" dirty="0">
              <a:solidFill>
                <a:schemeClr val="dk1"/>
              </a:solidFill>
              <a:highlight>
                <a:srgbClr val="FFFF00"/>
              </a:highlight>
            </a:endParaRPr>
          </a:p>
          <a:p>
            <a:pPr marL="0" lvl="0" indent="0" algn="l" rtl="0">
              <a:spcBef>
                <a:spcPts val="0"/>
              </a:spcBef>
              <a:spcAft>
                <a:spcPts val="0"/>
              </a:spcAft>
              <a:buNone/>
            </a:pPr>
            <a:endParaRPr sz="2400" dirty="0">
              <a:solidFill>
                <a:schemeClr val="dk2"/>
              </a:solidFill>
            </a:endParaRPr>
          </a:p>
          <a:p>
            <a:pPr marL="0" lvl="0" indent="0" algn="l" rtl="0">
              <a:spcBef>
                <a:spcPts val="0"/>
              </a:spcBef>
              <a:spcAft>
                <a:spcPts val="0"/>
              </a:spcAft>
              <a:buNone/>
            </a:pPr>
            <a:endParaRPr sz="2400" dirty="0">
              <a:solidFill>
                <a:schemeClr val="dk2"/>
              </a:solidFill>
            </a:endParaRPr>
          </a:p>
          <a:p>
            <a:pPr marL="0" lvl="0" indent="0" algn="l" rtl="0">
              <a:spcBef>
                <a:spcPts val="0"/>
              </a:spcBef>
              <a:spcAft>
                <a:spcPts val="0"/>
              </a:spcAft>
              <a:buNone/>
            </a:pPr>
            <a:endParaRPr sz="2400" dirty="0">
              <a:solidFill>
                <a:schemeClr val="dk2"/>
              </a:solidFill>
            </a:endParaRPr>
          </a:p>
          <a:p>
            <a:pPr marL="0" lvl="0" indent="0" algn="l" rtl="0">
              <a:spcBef>
                <a:spcPts val="0"/>
              </a:spcBef>
              <a:spcAft>
                <a:spcPts val="0"/>
              </a:spcAft>
              <a:buNone/>
            </a:pPr>
            <a:endParaRPr sz="2400" dirty="0">
              <a:solidFill>
                <a:schemeClr val="dk2"/>
              </a:solidFill>
            </a:endParaRPr>
          </a:p>
          <a:p>
            <a:pPr marL="0" lvl="0" indent="0" algn="l" rtl="0">
              <a:spcBef>
                <a:spcPts val="0"/>
              </a:spcBef>
              <a:spcAft>
                <a:spcPts val="0"/>
              </a:spcAft>
              <a:buNone/>
            </a:pPr>
            <a:endParaRPr sz="2400" dirty="0">
              <a:solidFill>
                <a:schemeClr val="dk2"/>
              </a:solidFill>
            </a:endParaRPr>
          </a:p>
          <a:p>
            <a:pPr marL="0" lvl="0" indent="0" algn="l" rtl="0">
              <a:spcBef>
                <a:spcPts val="0"/>
              </a:spcBef>
              <a:spcAft>
                <a:spcPts val="0"/>
              </a:spcAft>
              <a:buNone/>
            </a:pPr>
            <a:endParaRPr sz="2400" dirty="0">
              <a:solidFill>
                <a:schemeClr val="dk2"/>
              </a:solidFill>
            </a:endParaRPr>
          </a:p>
          <a:p>
            <a:pPr marL="0" lvl="0" indent="0" algn="l" rtl="0">
              <a:spcBef>
                <a:spcPts val="0"/>
              </a:spcBef>
              <a:spcAft>
                <a:spcPts val="0"/>
              </a:spcAft>
              <a:buNone/>
            </a:pPr>
            <a:endParaRPr sz="2400" dirty="0">
              <a:solidFill>
                <a:schemeClr val="dk2"/>
              </a:solidFill>
            </a:endParaRPr>
          </a:p>
          <a:p>
            <a:pPr marL="0" lvl="0" indent="0" algn="l" rtl="0">
              <a:spcBef>
                <a:spcPts val="0"/>
              </a:spcBef>
              <a:spcAft>
                <a:spcPts val="0"/>
              </a:spcAft>
              <a:buNone/>
            </a:pPr>
            <a:endParaRPr sz="2400" dirty="0">
              <a:solidFill>
                <a:schemeClr val="dk2"/>
              </a:solidFill>
            </a:endParaRPr>
          </a:p>
          <a:p>
            <a:pPr marL="0" lvl="0" indent="0" algn="l" rtl="0">
              <a:spcBef>
                <a:spcPts val="0"/>
              </a:spcBef>
              <a:spcAft>
                <a:spcPts val="0"/>
              </a:spcAft>
              <a:buNone/>
            </a:pPr>
            <a:endParaRPr sz="2400" dirty="0">
              <a:solidFill>
                <a:schemeClr val="dk2"/>
              </a:solidFill>
            </a:endParaRPr>
          </a:p>
          <a:p>
            <a:pPr marL="0" lvl="0" indent="0" algn="l" rtl="0">
              <a:spcBef>
                <a:spcPts val="0"/>
              </a:spcBef>
              <a:spcAft>
                <a:spcPts val="0"/>
              </a:spcAft>
              <a:buNone/>
            </a:pPr>
            <a:endParaRPr sz="2400" dirty="0">
              <a:solidFill>
                <a:schemeClr val="dk2"/>
              </a:solidFill>
            </a:endParaRPr>
          </a:p>
        </p:txBody>
      </p:sp>
      <p:sp>
        <p:nvSpPr>
          <p:cNvPr id="85" name="Google Shape;85;g38f13cf5829_0_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5"/>
          <p:cNvSpPr txBox="1"/>
          <p:nvPr/>
        </p:nvSpPr>
        <p:spPr>
          <a:xfrm>
            <a:off x="1844400" y="840475"/>
            <a:ext cx="98424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800"/>
              <a:buFont typeface="Arial"/>
              <a:buNone/>
            </a:pPr>
            <a:r>
              <a:rPr lang="en-US" sz="2800" b="1" i="0" u="none" strike="noStrike">
                <a:solidFill>
                  <a:srgbClr val="000000"/>
                </a:solidFill>
                <a:latin typeface="Arial"/>
                <a:ea typeface="Arial"/>
                <a:cs typeface="Arial"/>
                <a:sym typeface="Arial"/>
              </a:rPr>
              <a:t>What topics are essential in a GTA training program?</a:t>
            </a:r>
            <a:endParaRPr sz="2800">
              <a:solidFill>
                <a:schemeClr val="dk1"/>
              </a:solidFill>
              <a:latin typeface="Arial"/>
              <a:ea typeface="Arial"/>
              <a:cs typeface="Arial"/>
              <a:sym typeface="Arial"/>
            </a:endParaRPr>
          </a:p>
        </p:txBody>
      </p:sp>
      <p:sp>
        <p:nvSpPr>
          <p:cNvPr id="91" name="Google Shape;91;p5"/>
          <p:cNvSpPr txBox="1"/>
          <p:nvPr/>
        </p:nvSpPr>
        <p:spPr>
          <a:xfrm>
            <a:off x="1844400" y="1888525"/>
            <a:ext cx="9198900" cy="37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i="1">
                <a:solidFill>
                  <a:schemeClr val="dk1"/>
                </a:solidFill>
              </a:rPr>
              <a:t>In assigned groups you will choose one topic. </a:t>
            </a:r>
            <a:endParaRPr sz="2800" i="1">
              <a:solidFill>
                <a:schemeClr val="dk1"/>
              </a:solidFill>
            </a:endParaRPr>
          </a:p>
          <a:p>
            <a:pPr marL="0" lvl="0" indent="0" algn="l" rtl="0">
              <a:spcBef>
                <a:spcPts val="0"/>
              </a:spcBef>
              <a:spcAft>
                <a:spcPts val="0"/>
              </a:spcAft>
              <a:buNone/>
            </a:pPr>
            <a:endParaRPr sz="2800" i="1">
              <a:solidFill>
                <a:schemeClr val="dk1"/>
              </a:solidFill>
            </a:endParaRPr>
          </a:p>
          <a:p>
            <a:pPr marL="0" lvl="0" indent="0" algn="l" rtl="0">
              <a:spcBef>
                <a:spcPts val="0"/>
              </a:spcBef>
              <a:spcAft>
                <a:spcPts val="0"/>
              </a:spcAft>
              <a:buNone/>
            </a:pPr>
            <a:r>
              <a:rPr lang="en-US" sz="2800" i="1">
                <a:solidFill>
                  <a:schemeClr val="dk1"/>
                </a:solidFill>
              </a:rPr>
              <a:t>Describe how you could incorporate it into a GTA training session.  </a:t>
            </a:r>
            <a:endParaRPr sz="2800" i="1">
              <a:solidFill>
                <a:schemeClr val="dk1"/>
              </a:solidFill>
            </a:endParaRPr>
          </a:p>
          <a:p>
            <a:pPr marL="0" lvl="0" indent="0" algn="l" rtl="0">
              <a:spcBef>
                <a:spcPts val="0"/>
              </a:spcBef>
              <a:spcAft>
                <a:spcPts val="0"/>
              </a:spcAft>
              <a:buNone/>
            </a:pPr>
            <a:endParaRPr sz="2800" i="1">
              <a:solidFill>
                <a:schemeClr val="dk1"/>
              </a:solidFill>
            </a:endParaRPr>
          </a:p>
          <a:p>
            <a:pPr marL="0" lvl="0" indent="0" algn="l" rtl="0">
              <a:spcBef>
                <a:spcPts val="0"/>
              </a:spcBef>
              <a:spcAft>
                <a:spcPts val="0"/>
              </a:spcAft>
              <a:buNone/>
            </a:pPr>
            <a:r>
              <a:rPr lang="en-US" sz="2800" i="1">
                <a:solidFill>
                  <a:schemeClr val="dk1"/>
                </a:solidFill>
              </a:rPr>
              <a:t>What issues could arise?  </a:t>
            </a:r>
            <a:endParaRPr sz="2800" i="1">
              <a:solidFill>
                <a:schemeClr val="dk1"/>
              </a:solidFill>
            </a:endParaRPr>
          </a:p>
          <a:p>
            <a:pPr marL="0" lvl="0" indent="0" algn="l" rtl="0">
              <a:spcBef>
                <a:spcPts val="0"/>
              </a:spcBef>
              <a:spcAft>
                <a:spcPts val="0"/>
              </a:spcAft>
              <a:buNone/>
            </a:pPr>
            <a:endParaRPr sz="2800" i="1">
              <a:solidFill>
                <a:schemeClr val="dk1"/>
              </a:solidFill>
            </a:endParaRPr>
          </a:p>
          <a:p>
            <a:pPr marL="0" lvl="0" indent="0" algn="l" rtl="0">
              <a:spcBef>
                <a:spcPts val="0"/>
              </a:spcBef>
              <a:spcAft>
                <a:spcPts val="0"/>
              </a:spcAft>
              <a:buNone/>
            </a:pPr>
            <a:r>
              <a:rPr lang="en-US" sz="2800" i="1">
                <a:solidFill>
                  <a:schemeClr val="dk1"/>
                </a:solidFill>
              </a:rPr>
              <a:t>How would you address these issues?</a:t>
            </a:r>
            <a:endParaRPr sz="2800" i="1">
              <a:solidFill>
                <a:schemeClr val="dk1"/>
              </a:solidFill>
            </a:endParaRPr>
          </a:p>
          <a:p>
            <a:pPr marL="0" lvl="0" indent="0" algn="l" rtl="0">
              <a:spcBef>
                <a:spcPts val="0"/>
              </a:spcBef>
              <a:spcAft>
                <a:spcPts val="0"/>
              </a:spcAft>
              <a:buNone/>
            </a:pPr>
            <a:endParaRPr sz="2800" i="1">
              <a:solidFill>
                <a:schemeClr val="dk1"/>
              </a:solidFill>
            </a:endParaRPr>
          </a:p>
          <a:p>
            <a:pPr marL="0" lvl="0" indent="0" algn="l" rtl="0">
              <a:spcBef>
                <a:spcPts val="0"/>
              </a:spcBef>
              <a:spcAft>
                <a:spcPts val="0"/>
              </a:spcAft>
              <a:buNone/>
            </a:pPr>
            <a:endParaRPr sz="2800">
              <a:solidFill>
                <a:schemeClr val="dk1"/>
              </a:solidFill>
            </a:endParaRPr>
          </a:p>
        </p:txBody>
      </p:sp>
      <p:sp>
        <p:nvSpPr>
          <p:cNvPr id="92" name="Google Shape;92;p5"/>
          <p:cNvSpPr txBox="1"/>
          <p:nvPr/>
        </p:nvSpPr>
        <p:spPr>
          <a:xfrm>
            <a:off x="2549550" y="4883775"/>
            <a:ext cx="8679000" cy="585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Clr>
                <a:schemeClr val="dk1"/>
              </a:buClr>
              <a:buSzPts val="1100"/>
              <a:buFont typeface="Arial"/>
              <a:buNone/>
            </a:pPr>
            <a:endParaRPr sz="2600">
              <a:solidFill>
                <a:schemeClr val="dk1"/>
              </a:solidFill>
            </a:endParaRPr>
          </a:p>
        </p:txBody>
      </p:sp>
      <p:sp>
        <p:nvSpPr>
          <p:cNvPr id="93" name="Google Shape;93;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g3944f696fb7_0_11" descr="A cartoon of a person with his hands on his hips&#10;&#10;AI-generated content may be incorrect."/>
          <p:cNvPicPr preferRelativeResize="0"/>
          <p:nvPr/>
        </p:nvPicPr>
        <p:blipFill rotWithShape="1">
          <a:blip r:embed="rId3">
            <a:alphaModFix/>
          </a:blip>
          <a:srcRect/>
          <a:stretch/>
        </p:blipFill>
        <p:spPr>
          <a:xfrm>
            <a:off x="413850" y="1684250"/>
            <a:ext cx="2797950" cy="3832403"/>
          </a:xfrm>
          <a:prstGeom prst="rect">
            <a:avLst/>
          </a:prstGeom>
          <a:noFill/>
          <a:ln>
            <a:noFill/>
          </a:ln>
        </p:spPr>
      </p:pic>
      <p:sp>
        <p:nvSpPr>
          <p:cNvPr id="99" name="Google Shape;99;g3944f696fb7_0_11"/>
          <p:cNvSpPr txBox="1"/>
          <p:nvPr/>
        </p:nvSpPr>
        <p:spPr>
          <a:xfrm>
            <a:off x="1828175" y="907525"/>
            <a:ext cx="98586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800"/>
              <a:buFont typeface="Arial"/>
              <a:buNone/>
            </a:pPr>
            <a:r>
              <a:rPr lang="en-US" sz="2800" b="1"/>
              <a:t>Implementing an</a:t>
            </a:r>
            <a:r>
              <a:rPr lang="en-US" sz="2800" b="1" i="0" u="none" strike="noStrike">
                <a:solidFill>
                  <a:srgbClr val="000000"/>
                </a:solidFill>
                <a:latin typeface="Arial"/>
                <a:ea typeface="Arial"/>
                <a:cs typeface="Arial"/>
                <a:sym typeface="Arial"/>
              </a:rPr>
              <a:t> essential topic in</a:t>
            </a:r>
            <a:r>
              <a:rPr lang="en-US" sz="2800" b="1"/>
              <a:t> </a:t>
            </a:r>
            <a:r>
              <a:rPr lang="en-US" sz="2800" b="1" i="0" u="none" strike="noStrike">
                <a:solidFill>
                  <a:srgbClr val="000000"/>
                </a:solidFill>
                <a:latin typeface="Arial"/>
                <a:ea typeface="Arial"/>
                <a:cs typeface="Arial"/>
                <a:sym typeface="Arial"/>
              </a:rPr>
              <a:t>GTA training </a:t>
            </a:r>
            <a:endParaRPr sz="2800">
              <a:solidFill>
                <a:schemeClr val="dk1"/>
              </a:solidFill>
              <a:latin typeface="Arial"/>
              <a:ea typeface="Arial"/>
              <a:cs typeface="Arial"/>
              <a:sym typeface="Arial"/>
            </a:endParaRPr>
          </a:p>
        </p:txBody>
      </p:sp>
      <p:sp>
        <p:nvSpPr>
          <p:cNvPr id="100" name="Google Shape;100;g3944f696fb7_0_11"/>
          <p:cNvSpPr txBox="1"/>
          <p:nvPr/>
        </p:nvSpPr>
        <p:spPr>
          <a:xfrm flipH="1">
            <a:off x="3495600" y="1574400"/>
            <a:ext cx="8191200" cy="121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a:solidFill>
                  <a:schemeClr val="dk1"/>
                </a:solidFill>
              </a:rPr>
              <a:t>An example </a:t>
            </a:r>
            <a:r>
              <a:rPr lang="en-US" sz="2800" b="1">
                <a:solidFill>
                  <a:schemeClr val="dk1"/>
                </a:solidFill>
              </a:rPr>
              <a:t>topic</a:t>
            </a:r>
            <a:r>
              <a:rPr lang="en-US" sz="2800">
                <a:solidFill>
                  <a:schemeClr val="dk1"/>
                </a:solidFill>
              </a:rPr>
              <a:t>:  First time GTA nervousness and lack of confidence.</a:t>
            </a:r>
            <a:endParaRPr sz="2800">
              <a:solidFill>
                <a:schemeClr val="dk1"/>
              </a:solidFill>
            </a:endParaRPr>
          </a:p>
          <a:p>
            <a:pPr marL="0" lvl="0" indent="0" algn="l" rtl="0">
              <a:spcBef>
                <a:spcPts val="0"/>
              </a:spcBef>
              <a:spcAft>
                <a:spcPts val="0"/>
              </a:spcAft>
              <a:buNone/>
            </a:pPr>
            <a:endParaRPr sz="2800">
              <a:solidFill>
                <a:schemeClr val="dk1"/>
              </a:solidFill>
            </a:endParaRPr>
          </a:p>
        </p:txBody>
      </p:sp>
      <p:sp>
        <p:nvSpPr>
          <p:cNvPr id="101" name="Google Shape;101;g3944f696fb7_0_11"/>
          <p:cNvSpPr txBox="1"/>
          <p:nvPr/>
        </p:nvSpPr>
        <p:spPr>
          <a:xfrm>
            <a:off x="3684200" y="3786275"/>
            <a:ext cx="8336700" cy="2102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US" sz="2800" i="1">
                <a:solidFill>
                  <a:schemeClr val="dk1"/>
                </a:solidFill>
                <a:latin typeface="Calibri"/>
                <a:ea typeface="Calibri"/>
                <a:cs typeface="Calibri"/>
                <a:sym typeface="Calibri"/>
              </a:rPr>
              <a:t>A GTA is very nervous about the first lab they will be teaching. They have practiced their introduction several times but each time they feel more anxious about what to say as well as how the whole lab will go. </a:t>
            </a:r>
            <a:endParaRPr sz="2600">
              <a:solidFill>
                <a:schemeClr val="dk2"/>
              </a:solidFill>
            </a:endParaRPr>
          </a:p>
        </p:txBody>
      </p:sp>
      <p:sp>
        <p:nvSpPr>
          <p:cNvPr id="102" name="Google Shape;102;g3944f696fb7_0_11"/>
          <p:cNvSpPr txBox="1"/>
          <p:nvPr/>
        </p:nvSpPr>
        <p:spPr>
          <a:xfrm>
            <a:off x="3550050" y="2791200"/>
            <a:ext cx="79170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solidFill>
                  <a:schemeClr val="dk1"/>
                </a:solidFill>
              </a:rPr>
              <a:t>Implement</a:t>
            </a:r>
            <a:r>
              <a:rPr lang="en-US" sz="2800">
                <a:solidFill>
                  <a:schemeClr val="dk1"/>
                </a:solidFill>
              </a:rPr>
              <a:t> by introducing the scenario for discussion.</a:t>
            </a:r>
            <a:endParaRPr sz="2800">
              <a:solidFill>
                <a:schemeClr val="dk1"/>
              </a:solidFill>
            </a:endParaRPr>
          </a:p>
        </p:txBody>
      </p:sp>
      <p:sp>
        <p:nvSpPr>
          <p:cNvPr id="103" name="Google Shape;103;g3944f696fb7_0_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g38e41d491b1_0_3" descr="A cartoon of a person with his hands on his hips&#10;&#10;AI-generated content may be incorrect."/>
          <p:cNvPicPr preferRelativeResize="0"/>
          <p:nvPr/>
        </p:nvPicPr>
        <p:blipFill rotWithShape="1">
          <a:blip r:embed="rId3">
            <a:alphaModFix/>
          </a:blip>
          <a:srcRect/>
          <a:stretch/>
        </p:blipFill>
        <p:spPr>
          <a:xfrm>
            <a:off x="413850" y="1684250"/>
            <a:ext cx="2797950" cy="3832403"/>
          </a:xfrm>
          <a:prstGeom prst="rect">
            <a:avLst/>
          </a:prstGeom>
          <a:noFill/>
          <a:ln>
            <a:noFill/>
          </a:ln>
        </p:spPr>
      </p:pic>
      <p:sp>
        <p:nvSpPr>
          <p:cNvPr id="109" name="Google Shape;109;g38e41d491b1_0_3"/>
          <p:cNvSpPr txBox="1"/>
          <p:nvPr/>
        </p:nvSpPr>
        <p:spPr>
          <a:xfrm>
            <a:off x="1844400" y="907525"/>
            <a:ext cx="98424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800"/>
              <a:buFont typeface="Arial"/>
              <a:buNone/>
            </a:pPr>
            <a:r>
              <a:rPr lang="en-US" sz="2800" b="1"/>
              <a:t>Implementing an </a:t>
            </a:r>
            <a:r>
              <a:rPr lang="en-US" sz="2800" b="1" i="0" u="none" strike="noStrike">
                <a:solidFill>
                  <a:srgbClr val="000000"/>
                </a:solidFill>
                <a:latin typeface="Arial"/>
                <a:ea typeface="Arial"/>
                <a:cs typeface="Arial"/>
                <a:sym typeface="Arial"/>
              </a:rPr>
              <a:t>essential topic in GTA training </a:t>
            </a:r>
            <a:endParaRPr sz="2800">
              <a:solidFill>
                <a:schemeClr val="dk1"/>
              </a:solidFill>
              <a:latin typeface="Arial"/>
              <a:ea typeface="Arial"/>
              <a:cs typeface="Arial"/>
              <a:sym typeface="Arial"/>
            </a:endParaRPr>
          </a:p>
        </p:txBody>
      </p:sp>
      <p:sp>
        <p:nvSpPr>
          <p:cNvPr id="110" name="Google Shape;110;g38e41d491b1_0_3"/>
          <p:cNvSpPr txBox="1"/>
          <p:nvPr/>
        </p:nvSpPr>
        <p:spPr>
          <a:xfrm flipH="1">
            <a:off x="3495600" y="1574400"/>
            <a:ext cx="8191200" cy="121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a:solidFill>
                  <a:srgbClr val="999999"/>
                </a:solidFill>
              </a:rPr>
              <a:t>An example </a:t>
            </a:r>
            <a:r>
              <a:rPr lang="en-US" sz="2800" b="1">
                <a:solidFill>
                  <a:srgbClr val="999999"/>
                </a:solidFill>
              </a:rPr>
              <a:t>topic</a:t>
            </a:r>
            <a:r>
              <a:rPr lang="en-US" sz="2800">
                <a:solidFill>
                  <a:srgbClr val="999999"/>
                </a:solidFill>
              </a:rPr>
              <a:t>:  First time GTA nervousness and lack of confidence.</a:t>
            </a:r>
            <a:endParaRPr sz="2800">
              <a:solidFill>
                <a:srgbClr val="999999"/>
              </a:solidFill>
            </a:endParaRPr>
          </a:p>
          <a:p>
            <a:pPr marL="0" lvl="0" indent="0" algn="l" rtl="0">
              <a:spcBef>
                <a:spcPts val="0"/>
              </a:spcBef>
              <a:spcAft>
                <a:spcPts val="0"/>
              </a:spcAft>
              <a:buNone/>
            </a:pPr>
            <a:endParaRPr sz="2800">
              <a:solidFill>
                <a:schemeClr val="dk1"/>
              </a:solidFill>
            </a:endParaRPr>
          </a:p>
        </p:txBody>
      </p:sp>
      <p:sp>
        <p:nvSpPr>
          <p:cNvPr id="111" name="Google Shape;111;g38e41d491b1_0_3"/>
          <p:cNvSpPr txBox="1"/>
          <p:nvPr/>
        </p:nvSpPr>
        <p:spPr>
          <a:xfrm>
            <a:off x="3550050" y="2670550"/>
            <a:ext cx="79170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solidFill>
                  <a:srgbClr val="999999"/>
                </a:solidFill>
              </a:rPr>
              <a:t>Incorporate </a:t>
            </a:r>
            <a:r>
              <a:rPr lang="en-US" sz="2800">
                <a:solidFill>
                  <a:srgbClr val="999999"/>
                </a:solidFill>
              </a:rPr>
              <a:t>by introducing the scenario for discussion at a preparation session.</a:t>
            </a:r>
            <a:endParaRPr sz="2800">
              <a:solidFill>
                <a:srgbClr val="999999"/>
              </a:solidFill>
            </a:endParaRPr>
          </a:p>
        </p:txBody>
      </p:sp>
      <p:sp>
        <p:nvSpPr>
          <p:cNvPr id="112" name="Google Shape;112;g38e41d491b1_0_3"/>
          <p:cNvSpPr txBox="1"/>
          <p:nvPr/>
        </p:nvSpPr>
        <p:spPr>
          <a:xfrm>
            <a:off x="3550050" y="3856575"/>
            <a:ext cx="81912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solidFill>
                  <a:schemeClr val="dk1"/>
                </a:solidFill>
              </a:rPr>
              <a:t>Issues:</a:t>
            </a:r>
            <a:r>
              <a:rPr lang="en-US" sz="2800">
                <a:solidFill>
                  <a:schemeClr val="dk1"/>
                </a:solidFill>
              </a:rPr>
              <a:t> First-time GTAs may be reluctant to admit to nervousness and/or take advice.</a:t>
            </a:r>
            <a:endParaRPr sz="2800">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sz="2800" b="1">
                <a:solidFill>
                  <a:schemeClr val="dk1"/>
                </a:solidFill>
              </a:rPr>
              <a:t>How to address issues:</a:t>
            </a:r>
            <a:r>
              <a:rPr lang="en-US" sz="2800">
                <a:solidFill>
                  <a:schemeClr val="dk1"/>
                </a:solidFill>
              </a:rPr>
              <a:t> Set up team-teaching for first session, offer to be audience for a practice run, . . .</a:t>
            </a:r>
            <a:endParaRPr sz="2800">
              <a:solidFill>
                <a:schemeClr val="dk1"/>
              </a:solidFill>
            </a:endParaRPr>
          </a:p>
        </p:txBody>
      </p:sp>
      <p:sp>
        <p:nvSpPr>
          <p:cNvPr id="113" name="Google Shape;113;g38e41d491b1_0_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6" descr="A cartoon of a group of people&#10;&#10;AI-generated content may be incorrect."/>
          <p:cNvPicPr preferRelativeResize="0"/>
          <p:nvPr/>
        </p:nvPicPr>
        <p:blipFill rotWithShape="1">
          <a:blip r:embed="rId3">
            <a:alphaModFix/>
          </a:blip>
          <a:srcRect/>
          <a:stretch/>
        </p:blipFill>
        <p:spPr>
          <a:xfrm>
            <a:off x="8019800" y="280000"/>
            <a:ext cx="4046427" cy="3164051"/>
          </a:xfrm>
          <a:prstGeom prst="rect">
            <a:avLst/>
          </a:prstGeom>
          <a:noFill/>
          <a:ln>
            <a:noFill/>
          </a:ln>
        </p:spPr>
      </p:pic>
      <p:sp>
        <p:nvSpPr>
          <p:cNvPr id="119" name="Google Shape;119;p6"/>
          <p:cNvSpPr txBox="1"/>
          <p:nvPr/>
        </p:nvSpPr>
        <p:spPr>
          <a:xfrm>
            <a:off x="1361600" y="782725"/>
            <a:ext cx="10830300" cy="1262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800"/>
              <a:buFont typeface="Arial"/>
              <a:buNone/>
            </a:pPr>
            <a:r>
              <a:rPr lang="en-US" sz="2800" b="1"/>
              <a:t>In your break-out groups:</a:t>
            </a:r>
            <a:endParaRPr sz="2800">
              <a:solidFill>
                <a:schemeClr val="dk1"/>
              </a:solidFill>
              <a:latin typeface="Arial"/>
              <a:ea typeface="Arial"/>
              <a:cs typeface="Arial"/>
              <a:sym typeface="Arial"/>
            </a:endParaRPr>
          </a:p>
          <a:p>
            <a:pPr marL="0" marR="0" lvl="0" indent="0" algn="l" rtl="0">
              <a:spcBef>
                <a:spcPts val="2400"/>
              </a:spcBef>
              <a:spcAft>
                <a:spcPts val="0"/>
              </a:spcAft>
              <a:buNone/>
            </a:pPr>
            <a:r>
              <a:rPr lang="en-US" sz="2800" i="1"/>
              <a:t>Choose a g</a:t>
            </a:r>
            <a:r>
              <a:rPr lang="en-US" sz="2800" b="0" i="1" u="none" strike="noStrike">
                <a:solidFill>
                  <a:srgbClr val="000000"/>
                </a:solidFill>
                <a:latin typeface="Arial"/>
                <a:ea typeface="Arial"/>
                <a:cs typeface="Arial"/>
                <a:sym typeface="Arial"/>
              </a:rPr>
              <a:t>roup </a:t>
            </a:r>
            <a:r>
              <a:rPr lang="en-US" sz="2800" i="1"/>
              <a:t>facilitator and a scribe.</a:t>
            </a:r>
            <a:r>
              <a:rPr lang="en-US" sz="2800" b="0" i="0" u="none" strike="noStrike">
                <a:solidFill>
                  <a:srgbClr val="000000"/>
                </a:solidFill>
                <a:latin typeface="Arial"/>
                <a:ea typeface="Arial"/>
                <a:cs typeface="Arial"/>
                <a:sym typeface="Arial"/>
              </a:rPr>
              <a:t> </a:t>
            </a:r>
            <a:endParaRPr sz="2800">
              <a:solidFill>
                <a:schemeClr val="dk1"/>
              </a:solidFill>
              <a:latin typeface="Arial"/>
              <a:ea typeface="Arial"/>
              <a:cs typeface="Arial"/>
              <a:sym typeface="Arial"/>
            </a:endParaRPr>
          </a:p>
        </p:txBody>
      </p:sp>
      <p:sp>
        <p:nvSpPr>
          <p:cNvPr id="120" name="Google Shape;120;p6"/>
          <p:cNvSpPr txBox="1"/>
          <p:nvPr/>
        </p:nvSpPr>
        <p:spPr>
          <a:xfrm>
            <a:off x="1361600" y="3023375"/>
            <a:ext cx="10130400" cy="3694200"/>
          </a:xfrm>
          <a:prstGeom prst="rect">
            <a:avLst/>
          </a:prstGeom>
          <a:noFill/>
          <a:ln>
            <a:noFill/>
          </a:ln>
        </p:spPr>
        <p:txBody>
          <a:bodyPr spcFirstLastPara="1" wrap="square" lIns="91425" tIns="91425" rIns="91425" bIns="91425" anchor="t" anchorCtr="0">
            <a:spAutoFit/>
          </a:bodyPr>
          <a:lstStyle/>
          <a:p>
            <a:pPr marL="0" lvl="0" indent="0" algn="l" rtl="0">
              <a:spcBef>
                <a:spcPts val="2400"/>
              </a:spcBef>
              <a:spcAft>
                <a:spcPts val="0"/>
              </a:spcAft>
              <a:buNone/>
            </a:pPr>
            <a:r>
              <a:rPr lang="en-US" sz="2800" i="1">
                <a:solidFill>
                  <a:schemeClr val="dk1"/>
                </a:solidFill>
              </a:rPr>
              <a:t>Discuss ways to include the topic in a GTA training session.</a:t>
            </a:r>
            <a:endParaRPr sz="2800" i="1">
              <a:solidFill>
                <a:schemeClr val="dk1"/>
              </a:solidFill>
            </a:endParaRPr>
          </a:p>
          <a:p>
            <a:pPr marL="0" lvl="0" indent="0" algn="l" rtl="0">
              <a:spcBef>
                <a:spcPts val="2400"/>
              </a:spcBef>
              <a:spcAft>
                <a:spcPts val="0"/>
              </a:spcAft>
              <a:buNone/>
            </a:pPr>
            <a:r>
              <a:rPr lang="en-US" sz="2800" i="1">
                <a:solidFill>
                  <a:schemeClr val="dk1"/>
                </a:solidFill>
              </a:rPr>
              <a:t>Identify issues that might arise and how you would address these issues.  </a:t>
            </a:r>
            <a:endParaRPr sz="2800" i="1">
              <a:solidFill>
                <a:schemeClr val="dk1"/>
              </a:solidFill>
            </a:endParaRPr>
          </a:p>
          <a:p>
            <a:pPr marL="0" lvl="0" indent="0" algn="l" rtl="0">
              <a:spcBef>
                <a:spcPts val="2400"/>
              </a:spcBef>
              <a:spcAft>
                <a:spcPts val="0"/>
              </a:spcAft>
              <a:buNone/>
            </a:pPr>
            <a:r>
              <a:rPr lang="en-US" sz="2800" i="1">
                <a:solidFill>
                  <a:schemeClr val="dk1"/>
                </a:solidFill>
              </a:rPr>
              <a:t>Note your ideas on your group’s page in the Google doc. </a:t>
            </a:r>
            <a:endParaRPr sz="2800" i="1">
              <a:solidFill>
                <a:schemeClr val="dk1"/>
              </a:solidFill>
            </a:endParaRPr>
          </a:p>
          <a:p>
            <a:pPr marL="0" lvl="0" indent="0" algn="l" rtl="0">
              <a:spcBef>
                <a:spcPts val="2400"/>
              </a:spcBef>
              <a:spcAft>
                <a:spcPts val="0"/>
              </a:spcAft>
              <a:buNone/>
            </a:pPr>
            <a:r>
              <a:rPr lang="en-US" sz="2800" i="1">
                <a:solidFill>
                  <a:schemeClr val="dk1"/>
                </a:solidFill>
              </a:rPr>
              <a:t>Choose one person to present your ideas (max 2 minutes) to the whole group.</a:t>
            </a:r>
            <a:endParaRPr sz="2800" i="1">
              <a:solidFill>
                <a:schemeClr val="dk1"/>
              </a:solidFill>
            </a:endParaRPr>
          </a:p>
        </p:txBody>
      </p:sp>
      <p:sp>
        <p:nvSpPr>
          <p:cNvPr id="121" name="Google Shape;121;p6"/>
          <p:cNvSpPr txBox="1"/>
          <p:nvPr/>
        </p:nvSpPr>
        <p:spPr>
          <a:xfrm>
            <a:off x="1361600" y="2226300"/>
            <a:ext cx="7296300" cy="615600"/>
          </a:xfrm>
          <a:prstGeom prst="rect">
            <a:avLst/>
          </a:prstGeom>
          <a:noFill/>
          <a:ln>
            <a:noFill/>
          </a:ln>
        </p:spPr>
        <p:txBody>
          <a:bodyPr spcFirstLastPara="1" wrap="square" lIns="91425" tIns="91425" rIns="91425" bIns="91425" anchor="t" anchorCtr="0">
            <a:spAutoFit/>
          </a:bodyPr>
          <a:lstStyle/>
          <a:p>
            <a:pPr marL="0" lvl="0" indent="0" algn="l" rtl="0">
              <a:spcBef>
                <a:spcPts val="2400"/>
              </a:spcBef>
              <a:spcAft>
                <a:spcPts val="0"/>
              </a:spcAft>
              <a:buClr>
                <a:schemeClr val="dk1"/>
              </a:buClr>
              <a:buSzPts val="2800"/>
              <a:buFont typeface="Arial"/>
              <a:buNone/>
            </a:pPr>
            <a:r>
              <a:rPr lang="en-US" sz="2800" i="1">
                <a:solidFill>
                  <a:schemeClr val="dk1"/>
                </a:solidFill>
              </a:rPr>
              <a:t>From the list we generated choose a topic.</a:t>
            </a:r>
            <a:endParaRPr sz="2400">
              <a:solidFill>
                <a:schemeClr val="dk2"/>
              </a:solidFill>
            </a:endParaRPr>
          </a:p>
        </p:txBody>
      </p:sp>
      <p:sp>
        <p:nvSpPr>
          <p:cNvPr id="122" name="Google Shape;122;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7" descr="A cartoon of a person talking to a group of people&#10;&#10;AI-generated content may be incorrect."/>
          <p:cNvPicPr preferRelativeResize="0"/>
          <p:nvPr/>
        </p:nvPicPr>
        <p:blipFill rotWithShape="1">
          <a:blip r:embed="rId3">
            <a:alphaModFix/>
          </a:blip>
          <a:srcRect/>
          <a:stretch/>
        </p:blipFill>
        <p:spPr>
          <a:xfrm>
            <a:off x="4401400" y="1835100"/>
            <a:ext cx="5970899" cy="4801176"/>
          </a:xfrm>
          <a:prstGeom prst="rect">
            <a:avLst/>
          </a:prstGeom>
          <a:noFill/>
          <a:ln>
            <a:noFill/>
          </a:ln>
        </p:spPr>
      </p:pic>
      <p:sp>
        <p:nvSpPr>
          <p:cNvPr id="128" name="Google Shape;128;p7"/>
          <p:cNvSpPr txBox="1"/>
          <p:nvPr/>
        </p:nvSpPr>
        <p:spPr>
          <a:xfrm>
            <a:off x="1796950" y="898475"/>
            <a:ext cx="5095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solidFill>
                  <a:schemeClr val="dk1"/>
                </a:solidFill>
              </a:rPr>
              <a:t>Presentations</a:t>
            </a:r>
            <a:endParaRPr sz="2800" b="1">
              <a:solidFill>
                <a:schemeClr val="dk1"/>
              </a:solidFill>
            </a:endParaRPr>
          </a:p>
        </p:txBody>
      </p:sp>
      <p:sp>
        <p:nvSpPr>
          <p:cNvPr id="129" name="Google Shape;129;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4278a402-1a9e-4eb9-8414-ffb55a5fcf1e}" enabled="0" method="" siteId="{4278a402-1a9e-4eb9-8414-ffb55a5fcf1e}" removed="1"/>
</clbl:labelList>
</file>

<file path=docProps/app.xml><?xml version="1.0" encoding="utf-8"?>
<Properties xmlns="http://schemas.openxmlformats.org/officeDocument/2006/extended-properties" xmlns:vt="http://schemas.openxmlformats.org/officeDocument/2006/docPropsVTypes">
  <TotalTime>10</TotalTime>
  <Words>1877</Words>
  <Application>Microsoft Office PowerPoint</Application>
  <PresentationFormat>Widescreen</PresentationFormat>
  <Paragraphs>173</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Roboto</vt:lpstr>
      <vt:lpstr>Arial</vt:lpstr>
      <vt:lpstr>Play</vt:lpstr>
      <vt:lpstr>Simple Light</vt:lpstr>
      <vt:lpstr>EFFECTIVE GTA TRAINING</vt:lpstr>
      <vt:lpstr>PowerPoint Presentation</vt:lpstr>
      <vt:lpstr>Learning Outcomes:  By the end of this workshop you should be able to:  Identify essential components of a GTA training program and possible ways to implement them.   Determine potential challenges in implementing GTA training sessions and how to address them.  Identify ways of evaluating a GTA training program and types of educational research. </vt:lpstr>
      <vt:lpstr>PowerPoint Presentation</vt:lpstr>
      <vt:lpstr>PowerPoint Presentation</vt:lpstr>
      <vt:lpstr>PowerPoint Presentation</vt:lpstr>
      <vt:lpstr>PowerPoint Presentation</vt:lpstr>
      <vt:lpstr>PowerPoint Presentation</vt:lpstr>
      <vt:lpstr>PowerPoint Presentation</vt:lpstr>
      <vt:lpstr>How can we evaluate the effectiveness of program elements? </vt:lpstr>
      <vt:lpstr>PowerPoint Presentation</vt:lpstr>
      <vt:lpstr>PowerPoint Presentation</vt:lpstr>
      <vt:lpstr>PowerPoint Presentation</vt:lpstr>
      <vt:lpstr>PowerPoint Presentation</vt:lpstr>
      <vt:lpstr>PowerPoint Presentation</vt:lpstr>
      <vt:lpstr>PowerPoint Presentation</vt:lpstr>
      <vt:lpstr>Our Learning Outcomes:  By the end of this workshop you should be able to:  Identify essential components of a GTA training program and possible ways to implement them.   Determine potential challenges in implementing GTA training sessions and how to address them.  Identify ways of evaluating a GTA training program and types of educational research. </vt:lpstr>
      <vt:lpstr>PowerPoint Presentation</vt:lpstr>
      <vt:lpstr>PowerPoint Presentation</vt:lpstr>
      <vt:lpstr>Additional References</vt:lpstr>
      <vt:lpstr>Additional References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Pollock, Carol</dc:creator>
  <cp:lastModifiedBy>Ash Heim</cp:lastModifiedBy>
  <cp:revision>1</cp:revision>
  <dcterms:created xsi:type="dcterms:W3CDTF">2025-09-24T18:12:23Z</dcterms:created>
  <dcterms:modified xsi:type="dcterms:W3CDTF">2025-10-22T14:11:37Z</dcterms:modified>
</cp:coreProperties>
</file>